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Century Gothic" panose="020B0502020202020204" pitchFamily="34" charset="0"/>
      <p:regular r:id="rId40"/>
      <p:bold r:id="rId41"/>
      <p:italic r:id="rId42"/>
      <p:boldItalic r:id="rId43"/>
    </p:embeddedFont>
    <p:embeddedFont>
      <p:font typeface="Roboto Slab" pitchFamily="2" charset="0"/>
      <p:regular r:id="rId44"/>
      <p:bold r:id="rId45"/>
    </p:embeddedFont>
    <p:embeddedFont>
      <p:font typeface="Roboto" panose="02000000000000000000" pitchFamily="2" charset="0"/>
      <p:regular r:id="rId46"/>
      <p:bold r:id="rId47"/>
      <p:italic r:id="rId48"/>
      <p:boldItalic r:id="rId49"/>
    </p:embeddedFont>
    <p:embeddedFont>
      <p:font typeface="Calibri" panose="020F050202020403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e2681f796_0_1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e2681f796_0_1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7e2681f796_0_1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g7e2681f796_0_1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e2681f79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e2681f79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6e18aef41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6e18aef41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e2681f796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e2681f796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e2681f796_0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7e2681f796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030f9381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030f9381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e2681f796_0_4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e2681f796_0_4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7e2681f796_0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7e2681f796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e2681f796_0_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e2681f796_0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e18aef41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e18aef41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e2681f796_0_9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e2681f796_0_9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e2a795fe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7e2a795fe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7e2a795fee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7e2a795fee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e2a795fe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e2a795fe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e2a795fe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7e2a795fe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e2a795fe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7e2a795fe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e2a795fe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e2a795fe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e2a795fee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e2a795fe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7e2a795fee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7e2a795fee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7e2a795fee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7e2a795fee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e18aef410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6e18aef410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e2a795fee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7e2a795fee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e2a795fe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e2a795fe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7e2a795fe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7e2a795fe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7e2a795fee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7e2a795fe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7e2a795fe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7e2a795fe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6e18aef410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6e18aef410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e2a795fee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7e2a795fe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7e2a795fe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7e2a795fe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e2a795fee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e2a795fe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e2681f796_0_1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e2681f796_0_1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e2681f796_0_1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g7e2681f796_0_1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e18aef410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6e18aef410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6e18aef410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6e18aef410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e18aef410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6e18aef410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13"/>
          <p:cNvSpPr txBox="1">
            <a:spLocks noGrp="1"/>
          </p:cNvSpPr>
          <p:nvPr>
            <p:ph type="title"/>
          </p:nvPr>
        </p:nvSpPr>
        <p:spPr>
          <a:xfrm>
            <a:off x="1944694" y="468083"/>
            <a:ext cx="6683700" cy="9606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Clr>
                <a:srgbClr val="168DBA"/>
              </a:buClr>
              <a:buSzPts val="1400"/>
              <a:buNone/>
              <a:defRPr/>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endParaRPr/>
          </a:p>
        </p:txBody>
      </p:sp>
      <p:sp>
        <p:nvSpPr>
          <p:cNvPr id="61" name="Google Shape;61;p13"/>
          <p:cNvSpPr txBox="1">
            <a:spLocks noGrp="1"/>
          </p:cNvSpPr>
          <p:nvPr>
            <p:ph type="body" idx="1"/>
          </p:nvPr>
        </p:nvSpPr>
        <p:spPr>
          <a:xfrm>
            <a:off x="1941909" y="1600200"/>
            <a:ext cx="6686700" cy="2833200"/>
          </a:xfrm>
          <a:prstGeom prst="rect">
            <a:avLst/>
          </a:prstGeom>
          <a:noFill/>
          <a:ln>
            <a:noFill/>
          </a:ln>
        </p:spPr>
        <p:txBody>
          <a:bodyPr spcFirstLastPara="1" wrap="square" lIns="68575" tIns="34275" rIns="68575" bIns="34275" anchor="t" anchorCtr="0">
            <a:noAutofit/>
          </a:bodyPr>
          <a:lstStyle>
            <a:lvl1pPr marL="457200" lvl="0" indent="-317500" algn="l" rtl="0">
              <a:spcBef>
                <a:spcPts val="800"/>
              </a:spcBef>
              <a:spcAft>
                <a:spcPts val="0"/>
              </a:spcAft>
              <a:buSzPts val="1400"/>
              <a:buChar char="●"/>
              <a:defRPr/>
            </a:lvl1pPr>
            <a:lvl2pPr marL="914400" lvl="1" indent="-317500" algn="l" rtl="0">
              <a:spcBef>
                <a:spcPts val="800"/>
              </a:spcBef>
              <a:spcAft>
                <a:spcPts val="0"/>
              </a:spcAft>
              <a:buSzPts val="1400"/>
              <a:buChar char="○"/>
              <a:defRPr/>
            </a:lvl2pPr>
            <a:lvl3pPr marL="1371600" lvl="2" indent="-317500" algn="l" rtl="0">
              <a:spcBef>
                <a:spcPts val="800"/>
              </a:spcBef>
              <a:spcAft>
                <a:spcPts val="0"/>
              </a:spcAft>
              <a:buSzPts val="1400"/>
              <a:buChar char="■"/>
              <a:defRPr/>
            </a:lvl3pPr>
            <a:lvl4pPr marL="1828800" lvl="3" indent="-317500" algn="l" rtl="0">
              <a:spcBef>
                <a:spcPts val="800"/>
              </a:spcBef>
              <a:spcAft>
                <a:spcPts val="0"/>
              </a:spcAft>
              <a:buSzPts val="1400"/>
              <a:buChar char="●"/>
              <a:defRPr/>
            </a:lvl4pPr>
            <a:lvl5pPr marL="2286000" lvl="4" indent="-317500" algn="l" rtl="0">
              <a:spcBef>
                <a:spcPts val="800"/>
              </a:spcBef>
              <a:spcAft>
                <a:spcPts val="0"/>
              </a:spcAft>
              <a:buSzPts val="1400"/>
              <a:buChar char="○"/>
              <a:defRPr/>
            </a:lvl5pPr>
            <a:lvl6pPr marL="2743200" lvl="5" indent="-317500" algn="l" rtl="0">
              <a:spcBef>
                <a:spcPts val="800"/>
              </a:spcBef>
              <a:spcAft>
                <a:spcPts val="0"/>
              </a:spcAft>
              <a:buSzPts val="1400"/>
              <a:buChar char="■"/>
              <a:defRPr/>
            </a:lvl6pPr>
            <a:lvl7pPr marL="3200400" lvl="6" indent="-317500" algn="l" rtl="0">
              <a:spcBef>
                <a:spcPts val="800"/>
              </a:spcBef>
              <a:spcAft>
                <a:spcPts val="0"/>
              </a:spcAft>
              <a:buSzPts val="1400"/>
              <a:buChar char="●"/>
              <a:defRPr/>
            </a:lvl7pPr>
            <a:lvl8pPr marL="3657600" lvl="7" indent="-317500" algn="l" rtl="0">
              <a:spcBef>
                <a:spcPts val="800"/>
              </a:spcBef>
              <a:spcAft>
                <a:spcPts val="0"/>
              </a:spcAft>
              <a:buSzPts val="1400"/>
              <a:buChar char="○"/>
              <a:defRPr/>
            </a:lvl8pPr>
            <a:lvl9pPr marL="4114800" lvl="8" indent="-317500" algn="l" rtl="0">
              <a:spcBef>
                <a:spcPts val="800"/>
              </a:spcBef>
              <a:spcAft>
                <a:spcPts val="0"/>
              </a:spcAft>
              <a:buSzPts val="1400"/>
              <a:buChar char="■"/>
              <a:defRPr/>
            </a:lvl9pPr>
          </a:lstStyle>
          <a:p>
            <a:endParaRPr/>
          </a:p>
        </p:txBody>
      </p:sp>
      <p:sp>
        <p:nvSpPr>
          <p:cNvPr id="62" name="Google Shape;62;p13"/>
          <p:cNvSpPr txBox="1">
            <a:spLocks noGrp="1"/>
          </p:cNvSpPr>
          <p:nvPr>
            <p:ph type="dt" idx="10"/>
          </p:nvPr>
        </p:nvSpPr>
        <p:spPr>
          <a:xfrm>
            <a:off x="7771209" y="4597828"/>
            <a:ext cx="859800" cy="2778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1941909" y="4601856"/>
            <a:ext cx="5715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4" name="Google Shape;64;p13"/>
          <p:cNvSpPr/>
          <p:nvPr/>
        </p:nvSpPr>
        <p:spPr>
          <a:xfrm rot="10800000" flipH="1">
            <a:off x="-3142" y="535779"/>
            <a:ext cx="1191397" cy="380475"/>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65" name="Google Shape;65;p13"/>
          <p:cNvSpPr txBox="1">
            <a:spLocks noGrp="1"/>
          </p:cNvSpPr>
          <p:nvPr>
            <p:ph type="sldNum" idx="12"/>
          </p:nvPr>
        </p:nvSpPr>
        <p:spPr>
          <a:xfrm>
            <a:off x="398859" y="590836"/>
            <a:ext cx="5847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jones@cairn.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RaBhgJagYtw"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cams-care.com/"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gB95Cc9dgnI"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vimeo.com/17576164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livingworks.net/asis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cssrs.columbia.edu/the-columbia-scale-c-ssrs/about-the-scale/" TargetMode="External"/><Relationship Id="rId5" Type="http://schemas.openxmlformats.org/officeDocument/2006/relationships/hyperlink" Target="https://www.sprc.org/resources-programs/calm-counseling-access-lethal-means" TargetMode="External"/><Relationship Id="rId4" Type="http://schemas.openxmlformats.org/officeDocument/2006/relationships/hyperlink" Target="https://qprinstitut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b="1">
                <a:solidFill>
                  <a:srgbClr val="FFFFFF"/>
                </a:solidFill>
                <a:latin typeface="Calibri"/>
                <a:ea typeface="Calibri"/>
                <a:cs typeface="Calibri"/>
                <a:sym typeface="Calibri"/>
              </a:rPr>
              <a:t>Utilizing CAMS for the Assessment and Treatment of Suicidal Students in a University Counseling Center </a:t>
            </a:r>
            <a:endParaRPr sz="3200">
              <a:solidFill>
                <a:srgbClr val="FFFFFF"/>
              </a:solidFill>
            </a:endParaRPr>
          </a:p>
        </p:txBody>
      </p:sp>
      <p:sp>
        <p:nvSpPr>
          <p:cNvPr id="71" name="Google Shape;71;p14"/>
          <p:cNvSpPr txBox="1">
            <a:spLocks noGrp="1"/>
          </p:cNvSpPr>
          <p:nvPr>
            <p:ph type="subTitle" idx="1"/>
          </p:nvPr>
        </p:nvSpPr>
        <p:spPr>
          <a:xfrm>
            <a:off x="1680300" y="2999775"/>
            <a:ext cx="5783400" cy="66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400">
              <a:solidFill>
                <a:srgbClr val="FFFFFF"/>
              </a:solidFill>
            </a:endParaRPr>
          </a:p>
          <a:p>
            <a:pPr marL="0" lvl="0" indent="0" algn="ctr" rtl="0">
              <a:spcBef>
                <a:spcPts val="0"/>
              </a:spcBef>
              <a:spcAft>
                <a:spcPts val="0"/>
              </a:spcAft>
              <a:buNone/>
            </a:pPr>
            <a:r>
              <a:rPr lang="en" sz="1800">
                <a:solidFill>
                  <a:srgbClr val="FFFFFF"/>
                </a:solidFill>
              </a:rPr>
              <a:t>Ashlyn Jones, MS, LPC and Rachel Previte, BSW</a:t>
            </a:r>
            <a:endParaRPr sz="1800">
              <a:solidFill>
                <a:srgbClr val="FFFFFF"/>
              </a:solidFill>
            </a:endParaRPr>
          </a:p>
          <a:p>
            <a:pPr marL="0" lvl="0" indent="0" algn="ctr" rtl="0">
              <a:spcBef>
                <a:spcPts val="0"/>
              </a:spcBef>
              <a:spcAft>
                <a:spcPts val="0"/>
              </a:spcAft>
              <a:buNone/>
            </a:pPr>
            <a:r>
              <a:rPr lang="en" sz="1800" u="sng">
                <a:solidFill>
                  <a:schemeClr val="hlink"/>
                </a:solidFill>
                <a:hlinkClick r:id="rId3"/>
              </a:rPr>
              <a:t>ajones@cairn.edu</a:t>
            </a:r>
            <a:endParaRPr sz="1800">
              <a:solidFill>
                <a:srgbClr val="FFFFFF"/>
              </a:solidFill>
            </a:endParaRPr>
          </a:p>
          <a:p>
            <a:pPr marL="0" lvl="0" indent="0" algn="ctr" rtl="0">
              <a:spcBef>
                <a:spcPts val="0"/>
              </a:spcBef>
              <a:spcAft>
                <a:spcPts val="0"/>
              </a:spcAft>
              <a:buNone/>
            </a:pPr>
            <a:r>
              <a:rPr lang="en" sz="1800">
                <a:solidFill>
                  <a:srgbClr val="FFFFFF"/>
                </a:solidFill>
              </a:rPr>
              <a:t>rprevite@accessservices.org</a:t>
            </a:r>
            <a:endParaRPr sz="1800">
              <a:solidFill>
                <a:srgbClr val="FFFFFF"/>
              </a:solidFill>
            </a:endParaRPr>
          </a:p>
          <a:p>
            <a:pPr marL="0" lvl="0" indent="0" algn="ctr" rtl="0">
              <a:spcBef>
                <a:spcPts val="0"/>
              </a:spcBef>
              <a:spcAft>
                <a:spcPts val="0"/>
              </a:spcAft>
              <a:buNone/>
            </a:pPr>
            <a:endParaRPr sz="1800">
              <a:solidFill>
                <a:srgbClr val="FFFFFF"/>
              </a:solidFill>
            </a:endParaRPr>
          </a:p>
          <a:p>
            <a:pPr marL="0" lvl="0" indent="0" algn="ctr" rtl="0">
              <a:spcBef>
                <a:spcPts val="0"/>
              </a:spcBef>
              <a:spcAft>
                <a:spcPts val="0"/>
              </a:spcAft>
              <a:buNone/>
            </a:pPr>
            <a:r>
              <a:rPr lang="en" sz="1400">
                <a:solidFill>
                  <a:srgbClr val="FFFFFF"/>
                </a:solidFill>
              </a:rPr>
              <a:t>ACCA 2020</a:t>
            </a:r>
            <a:endParaRPr sz="1400">
              <a:solidFill>
                <a:srgbClr val="FFFFFF"/>
              </a:solidFill>
            </a:endParaRPr>
          </a:p>
          <a:p>
            <a:pPr marL="0" lvl="0" indent="0" algn="ctr" rtl="0">
              <a:spcBef>
                <a:spcPts val="0"/>
              </a:spcBef>
              <a:spcAft>
                <a:spcPts val="0"/>
              </a:spcAft>
              <a:buNone/>
            </a:pPr>
            <a:r>
              <a:rPr lang="en" sz="1400">
                <a:solidFill>
                  <a:srgbClr val="FFFFFF"/>
                </a:solidFill>
              </a:rPr>
              <a:t>2/29/2020</a:t>
            </a:r>
            <a:endParaRPr sz="1400">
              <a:solidFill>
                <a:srgbClr val="FFFFFF"/>
              </a:solidFill>
            </a:endParaRPr>
          </a:p>
          <a:p>
            <a:pPr marL="0" lvl="0" indent="0" algn="ctr" rtl="0">
              <a:spcBef>
                <a:spcPts val="0"/>
              </a:spcBef>
              <a:spcAft>
                <a:spcPts val="0"/>
              </a:spcAft>
              <a:buNone/>
            </a:pPr>
            <a:r>
              <a:rPr lang="en" sz="1400">
                <a:solidFill>
                  <a:srgbClr val="FFFFFF"/>
                </a:solidFill>
              </a:rPr>
              <a:t>3:30PM-5:00PM</a:t>
            </a:r>
            <a:endParaRPr sz="18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3"/>
          <p:cNvPicPr preferRelativeResize="0"/>
          <p:nvPr/>
        </p:nvPicPr>
        <p:blipFill rotWithShape="1">
          <a:blip r:embed="rId3">
            <a:alphaModFix/>
          </a:blip>
          <a:srcRect/>
          <a:stretch/>
        </p:blipFill>
        <p:spPr>
          <a:xfrm>
            <a:off x="850325" y="337900"/>
            <a:ext cx="6651250" cy="4487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4"/>
          <p:cNvPicPr preferRelativeResize="0"/>
          <p:nvPr/>
        </p:nvPicPr>
        <p:blipFill rotWithShape="1">
          <a:blip r:embed="rId3">
            <a:alphaModFix/>
          </a:blip>
          <a:srcRect/>
          <a:stretch/>
        </p:blipFill>
        <p:spPr>
          <a:xfrm>
            <a:off x="1128453" y="274839"/>
            <a:ext cx="3493424" cy="4220267"/>
          </a:xfrm>
          <a:prstGeom prst="rect">
            <a:avLst/>
          </a:prstGeom>
          <a:noFill/>
          <a:ln>
            <a:noFill/>
          </a:ln>
        </p:spPr>
      </p:pic>
      <p:pic>
        <p:nvPicPr>
          <p:cNvPr id="129" name="Google Shape;129;p24"/>
          <p:cNvPicPr preferRelativeResize="0"/>
          <p:nvPr/>
        </p:nvPicPr>
        <p:blipFill rotWithShape="1">
          <a:blip r:embed="rId4">
            <a:alphaModFix/>
          </a:blip>
          <a:srcRect/>
          <a:stretch/>
        </p:blipFill>
        <p:spPr>
          <a:xfrm>
            <a:off x="5175323" y="274839"/>
            <a:ext cx="3503164" cy="42202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title"/>
          </p:nvPr>
        </p:nvSpPr>
        <p:spPr>
          <a:xfrm>
            <a:off x="1288526" y="468075"/>
            <a:ext cx="73398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The Aim of the CAMS approach</a:t>
            </a:r>
            <a:endParaRPr/>
          </a:p>
        </p:txBody>
      </p:sp>
      <p:sp>
        <p:nvSpPr>
          <p:cNvPr id="135" name="Google Shape;135;p25"/>
          <p:cNvSpPr txBox="1">
            <a:spLocks noGrp="1"/>
          </p:cNvSpPr>
          <p:nvPr>
            <p:ph type="body" idx="1"/>
          </p:nvPr>
        </p:nvSpPr>
        <p:spPr>
          <a:xfrm>
            <a:off x="274600" y="1019850"/>
            <a:ext cx="8354100" cy="3413700"/>
          </a:xfrm>
          <a:prstGeom prst="rect">
            <a:avLst/>
          </a:prstGeom>
        </p:spPr>
        <p:txBody>
          <a:bodyPr spcFirstLastPara="1" wrap="square" lIns="68575" tIns="34275" rIns="68575" bIns="342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800">
                <a:solidFill>
                  <a:schemeClr val="dk1"/>
                </a:solidFill>
                <a:latin typeface="Arial"/>
                <a:ea typeface="Arial"/>
                <a:cs typeface="Arial"/>
                <a:sym typeface="Arial"/>
              </a:rPr>
              <a:t>a.       Making suicide a proper focus of treatment (rather than the mental disorder)</a:t>
            </a:r>
            <a:endParaRPr sz="180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sz="1800">
                <a:solidFill>
                  <a:schemeClr val="dk1"/>
                </a:solidFill>
                <a:latin typeface="Arial"/>
                <a:ea typeface="Arial"/>
                <a:cs typeface="Arial"/>
                <a:sym typeface="Arial"/>
              </a:rPr>
              <a:t>b.       Work to keep a suicidal person </a:t>
            </a:r>
            <a:r>
              <a:rPr lang="en" sz="1800" i="1">
                <a:solidFill>
                  <a:schemeClr val="dk1"/>
                </a:solidFill>
                <a:latin typeface="Arial"/>
                <a:ea typeface="Arial"/>
                <a:cs typeface="Arial"/>
                <a:sym typeface="Arial"/>
              </a:rPr>
              <a:t>out</a:t>
            </a:r>
            <a:r>
              <a:rPr lang="en" sz="1800">
                <a:solidFill>
                  <a:schemeClr val="dk1"/>
                </a:solidFill>
                <a:latin typeface="Arial"/>
                <a:ea typeface="Arial"/>
                <a:cs typeface="Arial"/>
                <a:sym typeface="Arial"/>
              </a:rPr>
              <a:t> of an inpatient setting</a:t>
            </a:r>
            <a:endParaRPr sz="180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sz="1800">
                <a:solidFill>
                  <a:schemeClr val="dk1"/>
                </a:solidFill>
                <a:latin typeface="Arial"/>
                <a:ea typeface="Arial"/>
                <a:cs typeface="Arial"/>
                <a:sym typeface="Arial"/>
              </a:rPr>
              <a:t>c.       The superiority of various forms of stabilization planning to no-harm contracting</a:t>
            </a:r>
            <a:endParaRPr sz="180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sz="1800">
                <a:solidFill>
                  <a:schemeClr val="dk1"/>
                </a:solidFill>
                <a:latin typeface="Arial"/>
                <a:ea typeface="Arial"/>
                <a:cs typeface="Arial"/>
                <a:sym typeface="Arial"/>
              </a:rPr>
              <a:t>d.       The importance of empathy for suicidality and collaboration to successful treatment</a:t>
            </a:r>
            <a:endParaRPr sz="180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sz="1800">
                <a:solidFill>
                  <a:schemeClr val="dk1"/>
                </a:solidFill>
                <a:latin typeface="Arial"/>
                <a:ea typeface="Arial"/>
                <a:cs typeface="Arial"/>
                <a:sym typeface="Arial"/>
              </a:rPr>
              <a:t>e.       The role of the patient as a key partner in therapy through the treatment of </a:t>
            </a:r>
            <a:r>
              <a:rPr lang="en" sz="1800" i="1">
                <a:solidFill>
                  <a:schemeClr val="dk1"/>
                </a:solidFill>
                <a:latin typeface="Arial"/>
                <a:ea typeface="Arial"/>
                <a:cs typeface="Arial"/>
                <a:sym typeface="Arial"/>
              </a:rPr>
              <a:t>patient defined</a:t>
            </a:r>
            <a:r>
              <a:rPr lang="en" sz="1800">
                <a:solidFill>
                  <a:schemeClr val="dk1"/>
                </a:solidFill>
                <a:latin typeface="Arial"/>
                <a:ea typeface="Arial"/>
                <a:cs typeface="Arial"/>
                <a:sym typeface="Arial"/>
              </a:rPr>
              <a:t> problems that make the patient suicidal</a:t>
            </a:r>
            <a:endParaRPr sz="180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387900" y="458025"/>
            <a:ext cx="8368200" cy="83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Philosophy of Care according to CAMS approach</a:t>
            </a:r>
            <a:endParaRPr sz="2400"/>
          </a:p>
        </p:txBody>
      </p:sp>
      <p:sp>
        <p:nvSpPr>
          <p:cNvPr id="141" name="Google Shape;141;p2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accent5"/>
                </a:solidFill>
                <a:latin typeface="Arial"/>
                <a:ea typeface="Arial"/>
                <a:cs typeface="Arial"/>
                <a:sym typeface="Arial"/>
                <a:hlinkClick r:id="rId3"/>
              </a:rPr>
              <a:t>https://www.youtube.com/watch?v=RaBhgJagYtw</a:t>
            </a:r>
            <a:r>
              <a:rPr lang="en"/>
              <a:t> First 4:30 minutes; pg 4</a:t>
            </a:r>
            <a:endParaRPr/>
          </a:p>
          <a:p>
            <a:pPr marL="0" lvl="0" indent="0" algn="l" rtl="0">
              <a:spcBef>
                <a:spcPts val="1600"/>
              </a:spcBef>
              <a:spcAft>
                <a:spcPts val="0"/>
              </a:spcAft>
              <a:buNone/>
            </a:pPr>
            <a:endParaRPr/>
          </a:p>
          <a:p>
            <a:pPr marL="0" lvl="0" indent="0" algn="l" rtl="0">
              <a:spcBef>
                <a:spcPts val="1600"/>
              </a:spcBef>
              <a:spcAft>
                <a:spcPts val="0"/>
              </a:spcAft>
              <a:buNone/>
            </a:pPr>
            <a:r>
              <a:rPr lang="en"/>
              <a:t>What stood out from Dr. Jobes description of his approach?</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xfrm>
            <a:off x="1944694" y="468083"/>
            <a:ext cx="66837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Rationale of CAMS</a:t>
            </a:r>
            <a:endParaRPr/>
          </a:p>
        </p:txBody>
      </p:sp>
      <p:sp>
        <p:nvSpPr>
          <p:cNvPr id="147" name="Google Shape;147;p27"/>
          <p:cNvSpPr txBox="1">
            <a:spLocks noGrp="1"/>
          </p:cNvSpPr>
          <p:nvPr>
            <p:ph type="body" idx="1"/>
          </p:nvPr>
        </p:nvSpPr>
        <p:spPr>
          <a:xfrm>
            <a:off x="686500" y="1146600"/>
            <a:ext cx="7942200" cy="3286800"/>
          </a:xfrm>
          <a:prstGeom prst="rect">
            <a:avLst/>
          </a:prstGeom>
        </p:spPr>
        <p:txBody>
          <a:bodyPr spcFirstLastPara="1" wrap="square" lIns="68575" tIns="34275" rIns="68575" bIns="342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2400">
                <a:solidFill>
                  <a:schemeClr val="dk1"/>
                </a:solidFill>
                <a:latin typeface="Arial"/>
                <a:ea typeface="Arial"/>
                <a:cs typeface="Arial"/>
                <a:sym typeface="Arial"/>
              </a:rPr>
              <a:t>a. The use of CAMS is recommended for best care practices, it’s holistic form and empirically supported approach focuses on the suicidal thoughts in treatment (J</a:t>
            </a:r>
            <a:r>
              <a:rPr lang="en" sz="2400">
                <a:latin typeface="Arial"/>
                <a:ea typeface="Arial"/>
                <a:cs typeface="Arial"/>
                <a:sym typeface="Arial"/>
              </a:rPr>
              <a:t>obes, 2012; Poston &amp; Hanson, 2010).</a:t>
            </a:r>
            <a:endParaRPr sz="240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sz="2400">
                <a:solidFill>
                  <a:schemeClr val="dk1"/>
                </a:solidFill>
                <a:latin typeface="Arial"/>
                <a:ea typeface="Arial"/>
                <a:cs typeface="Arial"/>
                <a:sym typeface="Arial"/>
              </a:rPr>
              <a:t>b. It is important from a liability standpoint to have documented thoroughly the assessment of suicidal thoughts, the likelihood of suicidality and the approach that you take with a suicidal client.</a:t>
            </a:r>
            <a:endParaRPr sz="2400">
              <a:solidFill>
                <a:schemeClr val="dk1"/>
              </a:solidFill>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1573675" y="468075"/>
            <a:ext cx="70548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Client Conditions for Treatment</a:t>
            </a:r>
            <a:endParaRPr/>
          </a:p>
        </p:txBody>
      </p:sp>
      <p:sp>
        <p:nvSpPr>
          <p:cNvPr id="153" name="Google Shape;153;p28"/>
          <p:cNvSpPr txBox="1">
            <a:spLocks noGrp="1"/>
          </p:cNvSpPr>
          <p:nvPr>
            <p:ph type="body" idx="1"/>
          </p:nvPr>
        </p:nvSpPr>
        <p:spPr>
          <a:xfrm>
            <a:off x="516448" y="1155150"/>
            <a:ext cx="8111100" cy="2833200"/>
          </a:xfrm>
          <a:prstGeom prst="rect">
            <a:avLst/>
          </a:prstGeom>
        </p:spPr>
        <p:txBody>
          <a:bodyPr spcFirstLastPara="1" wrap="square" lIns="68575" tIns="34275" rIns="68575" bIns="342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2400">
                <a:latin typeface="Arial"/>
                <a:ea typeface="Arial"/>
                <a:cs typeface="Arial"/>
                <a:sym typeface="Arial"/>
              </a:rPr>
              <a:t>a. come to treatment, commit to come for three months</a:t>
            </a:r>
            <a:endParaRPr sz="24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sz="2400">
                <a:latin typeface="Arial"/>
                <a:ea typeface="Arial"/>
                <a:cs typeface="Arial"/>
                <a:sym typeface="Arial"/>
              </a:rPr>
              <a:t>b. reduce/remove the access to lethal means</a:t>
            </a:r>
            <a:endParaRPr sz="24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sz="2400">
                <a:latin typeface="Arial"/>
                <a:ea typeface="Arial"/>
                <a:cs typeface="Arial"/>
                <a:sym typeface="Arial"/>
              </a:rPr>
              <a:t>c. use coping cards (intervention specific) 5 things they could do if they get impulsive, out of control, depressed, desperate or suicidal</a:t>
            </a:r>
            <a:endParaRPr sz="24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sz="2400">
                <a:latin typeface="Arial"/>
                <a:ea typeface="Arial"/>
                <a:cs typeface="Arial"/>
                <a:sym typeface="Arial"/>
              </a:rPr>
              <a:t>d. create interpersonal support</a:t>
            </a:r>
            <a:endParaRPr sz="2400">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1944694" y="468083"/>
            <a:ext cx="66837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CAMS Model</a:t>
            </a:r>
            <a:endParaRPr/>
          </a:p>
        </p:txBody>
      </p:sp>
      <p:sp>
        <p:nvSpPr>
          <p:cNvPr id="159" name="Google Shape;159;p29"/>
          <p:cNvSpPr txBox="1">
            <a:spLocks noGrp="1"/>
          </p:cNvSpPr>
          <p:nvPr>
            <p:ph type="body" idx="1"/>
          </p:nvPr>
        </p:nvSpPr>
        <p:spPr>
          <a:xfrm>
            <a:off x="660050" y="1158225"/>
            <a:ext cx="7968600" cy="32751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-it’s a suicide focused theoretical framework</a:t>
            </a:r>
            <a:endParaRPr/>
          </a:p>
          <a:p>
            <a:pPr marL="0" lvl="0" indent="457200" algn="l" rtl="0">
              <a:spcBef>
                <a:spcPts val="800"/>
              </a:spcBef>
              <a:spcAft>
                <a:spcPts val="0"/>
              </a:spcAft>
              <a:buNone/>
            </a:pPr>
            <a:r>
              <a:rPr lang="en"/>
              <a:t>“Non denominational”</a:t>
            </a:r>
            <a:endParaRPr/>
          </a:p>
          <a:p>
            <a:pPr marL="0" lvl="0" indent="457200" algn="l" rtl="0">
              <a:spcBef>
                <a:spcPts val="800"/>
              </a:spcBef>
              <a:spcAft>
                <a:spcPts val="0"/>
              </a:spcAft>
              <a:buNone/>
            </a:pPr>
            <a:r>
              <a:rPr lang="en"/>
              <a:t>designed to be flexible and adaptable</a:t>
            </a:r>
            <a:endParaRPr/>
          </a:p>
          <a:p>
            <a:pPr marL="0" lvl="0" indent="0" algn="l" rtl="0">
              <a:spcBef>
                <a:spcPts val="800"/>
              </a:spcBef>
              <a:spcAft>
                <a:spcPts val="0"/>
              </a:spcAft>
              <a:buNone/>
            </a:pPr>
            <a:r>
              <a:rPr lang="en"/>
              <a:t>-guided by the Suicide Status Form (SSF)</a:t>
            </a:r>
            <a:endParaRPr/>
          </a:p>
          <a:p>
            <a:pPr marL="0" lvl="0" indent="0" algn="l" rtl="0">
              <a:spcBef>
                <a:spcPts val="800"/>
              </a:spcBef>
              <a:spcAft>
                <a:spcPts val="0"/>
              </a:spcAft>
              <a:buNone/>
            </a:pPr>
            <a:r>
              <a:rPr lang="en"/>
              <a:t>	Assessment, treatment planning, stabilization plan, tracking of ongoing risk, case notes and clinical outcomes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a:off x="1944694" y="468083"/>
            <a:ext cx="66837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endParaRPr/>
          </a:p>
        </p:txBody>
      </p:sp>
      <p:sp>
        <p:nvSpPr>
          <p:cNvPr id="165" name="Google Shape;165;p30"/>
          <p:cNvSpPr txBox="1">
            <a:spLocks noGrp="1"/>
          </p:cNvSpPr>
          <p:nvPr>
            <p:ph type="body" idx="1"/>
          </p:nvPr>
        </p:nvSpPr>
        <p:spPr>
          <a:xfrm>
            <a:off x="1941909" y="1600200"/>
            <a:ext cx="6686700" cy="2833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166" name="Google Shape;166;p30"/>
          <p:cNvPicPr preferRelativeResize="0"/>
          <p:nvPr/>
        </p:nvPicPr>
        <p:blipFill>
          <a:blip r:embed="rId3">
            <a:alphaModFix/>
          </a:blip>
          <a:stretch>
            <a:fillRect/>
          </a:stretch>
        </p:blipFill>
        <p:spPr>
          <a:xfrm>
            <a:off x="460600" y="76775"/>
            <a:ext cx="8396576" cy="52191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1"/>
          <p:cNvSpPr txBox="1">
            <a:spLocks noGrp="1"/>
          </p:cNvSpPr>
          <p:nvPr>
            <p:ph type="title"/>
          </p:nvPr>
        </p:nvSpPr>
        <p:spPr>
          <a:xfrm>
            <a:off x="1944694" y="468083"/>
            <a:ext cx="66837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endParaRPr/>
          </a:p>
        </p:txBody>
      </p:sp>
      <p:sp>
        <p:nvSpPr>
          <p:cNvPr id="172" name="Google Shape;172;p31"/>
          <p:cNvSpPr txBox="1">
            <a:spLocks noGrp="1"/>
          </p:cNvSpPr>
          <p:nvPr>
            <p:ph type="body" idx="1"/>
          </p:nvPr>
        </p:nvSpPr>
        <p:spPr>
          <a:xfrm>
            <a:off x="1941909" y="1600200"/>
            <a:ext cx="6686700" cy="2833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173" name="Google Shape;173;p31"/>
          <p:cNvPicPr preferRelativeResize="0"/>
          <p:nvPr/>
        </p:nvPicPr>
        <p:blipFill>
          <a:blip r:embed="rId3">
            <a:alphaModFix/>
          </a:blip>
          <a:stretch>
            <a:fillRect/>
          </a:stretch>
        </p:blipFill>
        <p:spPr>
          <a:xfrm>
            <a:off x="0" y="220700"/>
            <a:ext cx="9144000" cy="46828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2"/>
          <p:cNvSpPr txBox="1">
            <a:spLocks noGrp="1"/>
          </p:cNvSpPr>
          <p:nvPr>
            <p:ph type="title"/>
          </p:nvPr>
        </p:nvSpPr>
        <p:spPr>
          <a:xfrm>
            <a:off x="1944694" y="468083"/>
            <a:ext cx="66837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endParaRPr/>
          </a:p>
        </p:txBody>
      </p:sp>
      <p:sp>
        <p:nvSpPr>
          <p:cNvPr id="179" name="Google Shape;179;p32"/>
          <p:cNvSpPr txBox="1">
            <a:spLocks noGrp="1"/>
          </p:cNvSpPr>
          <p:nvPr>
            <p:ph type="body" idx="1"/>
          </p:nvPr>
        </p:nvSpPr>
        <p:spPr>
          <a:xfrm>
            <a:off x="1941909" y="1600200"/>
            <a:ext cx="6686700" cy="2833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180" name="Google Shape;180;p32"/>
          <p:cNvPicPr preferRelativeResize="0"/>
          <p:nvPr/>
        </p:nvPicPr>
        <p:blipFill>
          <a:blip r:embed="rId3">
            <a:alphaModFix/>
          </a:blip>
          <a:stretch>
            <a:fillRect/>
          </a:stretch>
        </p:blipFill>
        <p:spPr>
          <a:xfrm>
            <a:off x="172725" y="0"/>
            <a:ext cx="8847600" cy="5143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Session Description</a:t>
            </a:r>
            <a:endParaRPr/>
          </a:p>
        </p:txBody>
      </p:sp>
      <p:sp>
        <p:nvSpPr>
          <p:cNvPr id="77" name="Google Shape;77;p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a:solidFill>
                  <a:srgbClr val="FFFFFF"/>
                </a:solidFill>
                <a:latin typeface="Calibri"/>
                <a:ea typeface="Calibri"/>
                <a:cs typeface="Calibri"/>
                <a:sym typeface="Calibri"/>
              </a:rPr>
              <a:t>Accurately and effectively identifying and treating suicidal risk is a primary concern for university counseling center directors, staff and administration. The Collaborative Assessment and Management of Suicidality (CAMS) offers a framework in which to assess and treat suicidal ideation and behavior. The CAMS model first offers a philosophy of care as well as an empirically supported intervention and suicide specific approach. The goal of the session is to introduce the model, the basics of utilizing CAMS and how it is used in assessment and treatment of suicidal clients in a university counseling center.</a:t>
            </a:r>
            <a:endParaRPr>
              <a:solidFill>
                <a:srgbClr val="FFFFFF"/>
              </a:solidFill>
              <a:latin typeface="Calibri"/>
              <a:ea typeface="Calibri"/>
              <a:cs typeface="Calibri"/>
              <a:sym typeface="Calibri"/>
            </a:endParaRPr>
          </a:p>
          <a:p>
            <a:pPr marL="0" lvl="0" indent="0" algn="l" rtl="0">
              <a:spcBef>
                <a:spcPts val="1200"/>
              </a:spcBef>
              <a:spcAft>
                <a:spcPts val="0"/>
              </a:spcAft>
              <a:buNone/>
            </a:pPr>
            <a:r>
              <a:rPr lang="en" sz="1100">
                <a:solidFill>
                  <a:srgbClr val="000000"/>
                </a:solidFill>
                <a:latin typeface="Calibri"/>
                <a:ea typeface="Calibri"/>
                <a:cs typeface="Calibri"/>
                <a:sym typeface="Calibri"/>
              </a:rPr>
              <a:t> </a:t>
            </a:r>
            <a:endParaRPr sz="1100">
              <a:solidFill>
                <a:srgbClr val="000000"/>
              </a:solidFill>
              <a:latin typeface="Calibri"/>
              <a:ea typeface="Calibri"/>
              <a:cs typeface="Calibri"/>
              <a:sym typeface="Calibri"/>
            </a:endParaRPr>
          </a:p>
          <a:p>
            <a:pPr marL="0" lvl="0" indent="0" algn="l" rtl="0">
              <a:spcBef>
                <a:spcPts val="12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3"/>
          <p:cNvSpPr txBox="1">
            <a:spLocks noGrp="1"/>
          </p:cNvSpPr>
          <p:nvPr>
            <p:ph type="title"/>
          </p:nvPr>
        </p:nvSpPr>
        <p:spPr>
          <a:xfrm>
            <a:off x="1944694" y="468083"/>
            <a:ext cx="66837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endParaRPr/>
          </a:p>
        </p:txBody>
      </p:sp>
      <p:sp>
        <p:nvSpPr>
          <p:cNvPr id="186" name="Google Shape;186;p33"/>
          <p:cNvSpPr txBox="1">
            <a:spLocks noGrp="1"/>
          </p:cNvSpPr>
          <p:nvPr>
            <p:ph type="body" idx="1"/>
          </p:nvPr>
        </p:nvSpPr>
        <p:spPr>
          <a:xfrm>
            <a:off x="1941909" y="1600200"/>
            <a:ext cx="6686700" cy="2833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187" name="Google Shape;187;p33"/>
          <p:cNvPicPr preferRelativeResize="0"/>
          <p:nvPr/>
        </p:nvPicPr>
        <p:blipFill>
          <a:blip r:embed="rId3">
            <a:alphaModFix/>
          </a:blip>
          <a:stretch>
            <a:fillRect/>
          </a:stretch>
        </p:blipFill>
        <p:spPr>
          <a:xfrm>
            <a:off x="0" y="37272"/>
            <a:ext cx="9144001" cy="506895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a:spLocks noGrp="1"/>
          </p:cNvSpPr>
          <p:nvPr>
            <p:ph type="title"/>
          </p:nvPr>
        </p:nvSpPr>
        <p:spPr>
          <a:xfrm>
            <a:off x="1944694" y="468083"/>
            <a:ext cx="66837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endParaRPr/>
          </a:p>
        </p:txBody>
      </p:sp>
      <p:sp>
        <p:nvSpPr>
          <p:cNvPr id="193" name="Google Shape;193;p34"/>
          <p:cNvSpPr txBox="1">
            <a:spLocks noGrp="1"/>
          </p:cNvSpPr>
          <p:nvPr>
            <p:ph type="body" idx="1"/>
          </p:nvPr>
        </p:nvSpPr>
        <p:spPr>
          <a:xfrm>
            <a:off x="1941909" y="1600200"/>
            <a:ext cx="6686700" cy="2833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194" name="Google Shape;194;p34"/>
          <p:cNvPicPr preferRelativeResize="0"/>
          <p:nvPr/>
        </p:nvPicPr>
        <p:blipFill>
          <a:blip r:embed="rId3">
            <a:alphaModFix/>
          </a:blip>
          <a:stretch>
            <a:fillRect/>
          </a:stretch>
        </p:blipFill>
        <p:spPr>
          <a:xfrm>
            <a:off x="116134" y="0"/>
            <a:ext cx="8911733"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5"/>
          <p:cNvSpPr txBox="1">
            <a:spLocks noGrp="1"/>
          </p:cNvSpPr>
          <p:nvPr>
            <p:ph type="title"/>
          </p:nvPr>
        </p:nvSpPr>
        <p:spPr>
          <a:xfrm>
            <a:off x="1944694" y="468083"/>
            <a:ext cx="66837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endParaRPr/>
          </a:p>
        </p:txBody>
      </p:sp>
      <p:sp>
        <p:nvSpPr>
          <p:cNvPr id="200" name="Google Shape;200;p35"/>
          <p:cNvSpPr txBox="1">
            <a:spLocks noGrp="1"/>
          </p:cNvSpPr>
          <p:nvPr>
            <p:ph type="body" idx="1"/>
          </p:nvPr>
        </p:nvSpPr>
        <p:spPr>
          <a:xfrm>
            <a:off x="1941909" y="1600200"/>
            <a:ext cx="6686700" cy="2833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201" name="Google Shape;201;p35"/>
          <p:cNvPicPr preferRelativeResize="0"/>
          <p:nvPr/>
        </p:nvPicPr>
        <p:blipFill>
          <a:blip r:embed="rId3">
            <a:alphaModFix/>
          </a:blip>
          <a:stretch>
            <a:fillRect/>
          </a:stretch>
        </p:blipFill>
        <p:spPr>
          <a:xfrm>
            <a:off x="256275" y="0"/>
            <a:ext cx="8608175" cy="49971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6"/>
          <p:cNvSpPr txBox="1">
            <a:spLocks noGrp="1"/>
          </p:cNvSpPr>
          <p:nvPr>
            <p:ph type="title"/>
          </p:nvPr>
        </p:nvSpPr>
        <p:spPr>
          <a:xfrm>
            <a:off x="1944694" y="468083"/>
            <a:ext cx="66837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endParaRPr/>
          </a:p>
        </p:txBody>
      </p:sp>
      <p:sp>
        <p:nvSpPr>
          <p:cNvPr id="207" name="Google Shape;207;p36"/>
          <p:cNvSpPr txBox="1">
            <a:spLocks noGrp="1"/>
          </p:cNvSpPr>
          <p:nvPr>
            <p:ph type="body" idx="1"/>
          </p:nvPr>
        </p:nvSpPr>
        <p:spPr>
          <a:xfrm>
            <a:off x="1941909" y="1600200"/>
            <a:ext cx="6686700" cy="2833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208" name="Google Shape;208;p36"/>
          <p:cNvPicPr preferRelativeResize="0"/>
          <p:nvPr/>
        </p:nvPicPr>
        <p:blipFill>
          <a:blip r:embed="rId3">
            <a:alphaModFix/>
          </a:blip>
          <a:stretch>
            <a:fillRect/>
          </a:stretch>
        </p:blipFill>
        <p:spPr>
          <a:xfrm>
            <a:off x="419350" y="0"/>
            <a:ext cx="8116025" cy="51435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7"/>
          <p:cNvSpPr txBox="1">
            <a:spLocks noGrp="1"/>
          </p:cNvSpPr>
          <p:nvPr>
            <p:ph type="title"/>
          </p:nvPr>
        </p:nvSpPr>
        <p:spPr>
          <a:xfrm>
            <a:off x="1944694" y="468083"/>
            <a:ext cx="66837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Questions?</a:t>
            </a:r>
            <a:endParaRPr/>
          </a:p>
        </p:txBody>
      </p:sp>
      <p:sp>
        <p:nvSpPr>
          <p:cNvPr id="214" name="Google Shape;214;p37"/>
          <p:cNvSpPr txBox="1">
            <a:spLocks noGrp="1"/>
          </p:cNvSpPr>
          <p:nvPr>
            <p:ph type="body" idx="1"/>
          </p:nvPr>
        </p:nvSpPr>
        <p:spPr>
          <a:xfrm>
            <a:off x="1941909" y="1600200"/>
            <a:ext cx="6686700" cy="2833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8"/>
          <p:cNvSpPr txBox="1">
            <a:spLocks noGrp="1"/>
          </p:cNvSpPr>
          <p:nvPr>
            <p:ph type="title"/>
          </p:nvPr>
        </p:nvSpPr>
        <p:spPr>
          <a:xfrm>
            <a:off x="1944694" y="468083"/>
            <a:ext cx="66837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endParaRPr/>
          </a:p>
        </p:txBody>
      </p:sp>
      <p:sp>
        <p:nvSpPr>
          <p:cNvPr id="220" name="Google Shape;220;p38"/>
          <p:cNvSpPr txBox="1">
            <a:spLocks noGrp="1"/>
          </p:cNvSpPr>
          <p:nvPr>
            <p:ph type="body" idx="1"/>
          </p:nvPr>
        </p:nvSpPr>
        <p:spPr>
          <a:xfrm>
            <a:off x="1941909" y="1600200"/>
            <a:ext cx="6686700" cy="2833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221" name="Google Shape;221;p38"/>
          <p:cNvPicPr preferRelativeResize="0"/>
          <p:nvPr/>
        </p:nvPicPr>
        <p:blipFill>
          <a:blip r:embed="rId3">
            <a:alphaModFix/>
          </a:blip>
          <a:stretch>
            <a:fillRect/>
          </a:stretch>
        </p:blipFill>
        <p:spPr>
          <a:xfrm>
            <a:off x="617375" y="0"/>
            <a:ext cx="8011224"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9"/>
          <p:cNvSpPr txBox="1">
            <a:spLocks noGrp="1"/>
          </p:cNvSpPr>
          <p:nvPr>
            <p:ph type="title"/>
          </p:nvPr>
        </p:nvSpPr>
        <p:spPr>
          <a:xfrm>
            <a:off x="1944694" y="468083"/>
            <a:ext cx="66837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endParaRPr/>
          </a:p>
        </p:txBody>
      </p:sp>
      <p:sp>
        <p:nvSpPr>
          <p:cNvPr id="227" name="Google Shape;227;p39"/>
          <p:cNvSpPr txBox="1">
            <a:spLocks noGrp="1"/>
          </p:cNvSpPr>
          <p:nvPr>
            <p:ph type="body" idx="1"/>
          </p:nvPr>
        </p:nvSpPr>
        <p:spPr>
          <a:xfrm>
            <a:off x="1941909" y="1600200"/>
            <a:ext cx="6686700" cy="2833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228" name="Google Shape;228;p39"/>
          <p:cNvPicPr preferRelativeResize="0"/>
          <p:nvPr/>
        </p:nvPicPr>
        <p:blipFill>
          <a:blip r:embed="rId3">
            <a:alphaModFix/>
          </a:blip>
          <a:stretch>
            <a:fillRect/>
          </a:stretch>
        </p:blipFill>
        <p:spPr>
          <a:xfrm>
            <a:off x="119063" y="423863"/>
            <a:ext cx="8905875" cy="4295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0"/>
          <p:cNvSpPr txBox="1">
            <a:spLocks noGrp="1"/>
          </p:cNvSpPr>
          <p:nvPr>
            <p:ph type="title"/>
          </p:nvPr>
        </p:nvSpPr>
        <p:spPr>
          <a:xfrm>
            <a:off x="1944694" y="468083"/>
            <a:ext cx="66837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endParaRPr/>
          </a:p>
        </p:txBody>
      </p:sp>
      <p:sp>
        <p:nvSpPr>
          <p:cNvPr id="234" name="Google Shape;234;p40"/>
          <p:cNvSpPr txBox="1">
            <a:spLocks noGrp="1"/>
          </p:cNvSpPr>
          <p:nvPr>
            <p:ph type="body" idx="1"/>
          </p:nvPr>
        </p:nvSpPr>
        <p:spPr>
          <a:xfrm>
            <a:off x="1941909" y="1600200"/>
            <a:ext cx="6686700" cy="2833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235" name="Google Shape;235;p40"/>
          <p:cNvPicPr preferRelativeResize="0"/>
          <p:nvPr/>
        </p:nvPicPr>
        <p:blipFill>
          <a:blip r:embed="rId3">
            <a:alphaModFix/>
          </a:blip>
          <a:stretch>
            <a:fillRect/>
          </a:stretch>
        </p:blipFill>
        <p:spPr>
          <a:xfrm>
            <a:off x="185738" y="314325"/>
            <a:ext cx="8772525" cy="4514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1"/>
          <p:cNvSpPr txBox="1">
            <a:spLocks noGrp="1"/>
          </p:cNvSpPr>
          <p:nvPr>
            <p:ph type="title"/>
          </p:nvPr>
        </p:nvSpPr>
        <p:spPr>
          <a:xfrm>
            <a:off x="1944694" y="468083"/>
            <a:ext cx="66837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endParaRPr/>
          </a:p>
        </p:txBody>
      </p:sp>
      <p:sp>
        <p:nvSpPr>
          <p:cNvPr id="241" name="Google Shape;241;p41"/>
          <p:cNvSpPr txBox="1">
            <a:spLocks noGrp="1"/>
          </p:cNvSpPr>
          <p:nvPr>
            <p:ph type="body" idx="1"/>
          </p:nvPr>
        </p:nvSpPr>
        <p:spPr>
          <a:xfrm>
            <a:off x="1941909" y="1600200"/>
            <a:ext cx="6686700" cy="2833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242" name="Google Shape;242;p41"/>
          <p:cNvPicPr preferRelativeResize="0"/>
          <p:nvPr/>
        </p:nvPicPr>
        <p:blipFill>
          <a:blip r:embed="rId3">
            <a:alphaModFix/>
          </a:blip>
          <a:stretch>
            <a:fillRect/>
          </a:stretch>
        </p:blipFill>
        <p:spPr>
          <a:xfrm>
            <a:off x="261938" y="433388"/>
            <a:ext cx="8620125" cy="42767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2"/>
          <p:cNvSpPr txBox="1">
            <a:spLocks noGrp="1"/>
          </p:cNvSpPr>
          <p:nvPr>
            <p:ph type="title"/>
          </p:nvPr>
        </p:nvSpPr>
        <p:spPr>
          <a:xfrm>
            <a:off x="1944694" y="468083"/>
            <a:ext cx="66837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endParaRPr/>
          </a:p>
        </p:txBody>
      </p:sp>
      <p:sp>
        <p:nvSpPr>
          <p:cNvPr id="248" name="Google Shape;248;p42"/>
          <p:cNvSpPr txBox="1">
            <a:spLocks noGrp="1"/>
          </p:cNvSpPr>
          <p:nvPr>
            <p:ph type="body" idx="1"/>
          </p:nvPr>
        </p:nvSpPr>
        <p:spPr>
          <a:xfrm>
            <a:off x="1941909" y="1600200"/>
            <a:ext cx="6686700" cy="2833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249" name="Google Shape;249;p42"/>
          <p:cNvPicPr preferRelativeResize="0"/>
          <p:nvPr/>
        </p:nvPicPr>
        <p:blipFill>
          <a:blip r:embed="rId3">
            <a:alphaModFix/>
          </a:blip>
          <a:stretch>
            <a:fillRect/>
          </a:stretch>
        </p:blipFill>
        <p:spPr>
          <a:xfrm>
            <a:off x="675670" y="0"/>
            <a:ext cx="779266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Objectives</a:t>
            </a:r>
            <a:endParaRPr/>
          </a:p>
        </p:txBody>
      </p:sp>
      <p:sp>
        <p:nvSpPr>
          <p:cNvPr id="83" name="Google Shape;83;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a:solidFill>
                  <a:srgbClr val="FFFFFF"/>
                </a:solidFill>
                <a:latin typeface="Arial"/>
                <a:ea typeface="Arial"/>
                <a:cs typeface="Arial"/>
                <a:sym typeface="Arial"/>
              </a:rPr>
              <a:t>·</a:t>
            </a:r>
            <a:r>
              <a:rPr lang="en">
                <a:solidFill>
                  <a:srgbClr val="FFFFFF"/>
                </a:solidFill>
                <a:latin typeface="Times New Roman"/>
                <a:ea typeface="Times New Roman"/>
                <a:cs typeface="Times New Roman"/>
                <a:sym typeface="Times New Roman"/>
              </a:rPr>
              <a:t>         </a:t>
            </a:r>
            <a:r>
              <a:rPr lang="en">
                <a:solidFill>
                  <a:srgbClr val="FFFFFF"/>
                </a:solidFill>
                <a:latin typeface="Calibri"/>
                <a:ea typeface="Calibri"/>
                <a:cs typeface="Calibri"/>
                <a:sym typeface="Calibri"/>
              </a:rPr>
              <a:t>Participants will evaluate the CAMS model and its effectiveness within a university counseling center.</a:t>
            </a:r>
            <a:endParaRPr>
              <a:solidFill>
                <a:srgbClr val="FFFFFF"/>
              </a:solidFill>
              <a:latin typeface="Calibri"/>
              <a:ea typeface="Calibri"/>
              <a:cs typeface="Calibri"/>
              <a:sym typeface="Calibri"/>
            </a:endParaRPr>
          </a:p>
          <a:p>
            <a:pPr marL="0" lvl="0" indent="0" algn="l" rtl="0">
              <a:spcBef>
                <a:spcPts val="1200"/>
              </a:spcBef>
              <a:spcAft>
                <a:spcPts val="0"/>
              </a:spcAft>
              <a:buNone/>
            </a:pPr>
            <a:r>
              <a:rPr lang="en">
                <a:solidFill>
                  <a:srgbClr val="FFFFFF"/>
                </a:solidFill>
                <a:latin typeface="Arial"/>
                <a:ea typeface="Arial"/>
                <a:cs typeface="Arial"/>
                <a:sym typeface="Arial"/>
              </a:rPr>
              <a:t>·</a:t>
            </a:r>
            <a:r>
              <a:rPr lang="en">
                <a:solidFill>
                  <a:srgbClr val="FFFFFF"/>
                </a:solidFill>
                <a:latin typeface="Times New Roman"/>
                <a:ea typeface="Times New Roman"/>
                <a:cs typeface="Times New Roman"/>
                <a:sym typeface="Times New Roman"/>
              </a:rPr>
              <a:t>         </a:t>
            </a:r>
            <a:r>
              <a:rPr lang="en">
                <a:solidFill>
                  <a:srgbClr val="FFFFFF"/>
                </a:solidFill>
                <a:latin typeface="Calibri"/>
                <a:ea typeface="Calibri"/>
                <a:cs typeface="Calibri"/>
                <a:sym typeface="Calibri"/>
              </a:rPr>
              <a:t>Participants will articulate an understanding of the philosophy of care that CAMS outlines and how it serves suicidal clients.</a:t>
            </a:r>
            <a:endParaRPr>
              <a:solidFill>
                <a:srgbClr val="FFFFFF"/>
              </a:solidFill>
              <a:latin typeface="Calibri"/>
              <a:ea typeface="Calibri"/>
              <a:cs typeface="Calibri"/>
              <a:sym typeface="Calibri"/>
            </a:endParaRPr>
          </a:p>
          <a:p>
            <a:pPr marL="0" lvl="0" indent="0" algn="l" rtl="0">
              <a:spcBef>
                <a:spcPts val="1200"/>
              </a:spcBef>
              <a:spcAft>
                <a:spcPts val="0"/>
              </a:spcAft>
              <a:buNone/>
            </a:pPr>
            <a:r>
              <a:rPr lang="en">
                <a:solidFill>
                  <a:srgbClr val="FFFFFF"/>
                </a:solidFill>
                <a:latin typeface="Arial"/>
                <a:ea typeface="Arial"/>
                <a:cs typeface="Arial"/>
                <a:sym typeface="Arial"/>
              </a:rPr>
              <a:t>·</a:t>
            </a:r>
            <a:r>
              <a:rPr lang="en">
                <a:solidFill>
                  <a:srgbClr val="FFFFFF"/>
                </a:solidFill>
                <a:latin typeface="Times New Roman"/>
                <a:ea typeface="Times New Roman"/>
                <a:cs typeface="Times New Roman"/>
                <a:sym typeface="Times New Roman"/>
              </a:rPr>
              <a:t>         </a:t>
            </a:r>
            <a:r>
              <a:rPr lang="en">
                <a:solidFill>
                  <a:srgbClr val="FFFFFF"/>
                </a:solidFill>
                <a:latin typeface="Calibri"/>
                <a:ea typeface="Calibri"/>
                <a:cs typeface="Calibri"/>
                <a:sym typeface="Calibri"/>
              </a:rPr>
              <a:t>Participants will conceptualize two opportunities to integrate the model or the philosophy of care into their counseling centers.</a:t>
            </a:r>
            <a:endParaRPr>
              <a:solidFill>
                <a:srgbClr val="FFFFFF"/>
              </a:solidFill>
              <a:latin typeface="Calibri"/>
              <a:ea typeface="Calibri"/>
              <a:cs typeface="Calibri"/>
              <a:sym typeface="Calibri"/>
            </a:endParaRPr>
          </a:p>
          <a:p>
            <a:pPr marL="0" lvl="0" indent="0" algn="l" rtl="0">
              <a:spcBef>
                <a:spcPts val="1200"/>
              </a:spcBef>
              <a:spcAft>
                <a:spcPts val="16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3"/>
          <p:cNvSpPr txBox="1">
            <a:spLocks noGrp="1"/>
          </p:cNvSpPr>
          <p:nvPr>
            <p:ph type="title"/>
          </p:nvPr>
        </p:nvSpPr>
        <p:spPr>
          <a:xfrm>
            <a:off x="1944694" y="468083"/>
            <a:ext cx="66837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endParaRPr/>
          </a:p>
        </p:txBody>
      </p:sp>
      <p:sp>
        <p:nvSpPr>
          <p:cNvPr id="255" name="Google Shape;255;p43"/>
          <p:cNvSpPr txBox="1">
            <a:spLocks noGrp="1"/>
          </p:cNvSpPr>
          <p:nvPr>
            <p:ph type="body" idx="1"/>
          </p:nvPr>
        </p:nvSpPr>
        <p:spPr>
          <a:xfrm>
            <a:off x="1941909" y="1600200"/>
            <a:ext cx="6686700" cy="2833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a:p>
        </p:txBody>
      </p:sp>
      <p:pic>
        <p:nvPicPr>
          <p:cNvPr id="256" name="Google Shape;256;p43"/>
          <p:cNvPicPr preferRelativeResize="0"/>
          <p:nvPr/>
        </p:nvPicPr>
        <p:blipFill>
          <a:blip r:embed="rId3">
            <a:alphaModFix/>
          </a:blip>
          <a:stretch>
            <a:fillRect/>
          </a:stretch>
        </p:blipFill>
        <p:spPr>
          <a:xfrm>
            <a:off x="1317250" y="129488"/>
            <a:ext cx="6743451" cy="48845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4"/>
          <p:cNvSpPr txBox="1">
            <a:spLocks noGrp="1"/>
          </p:cNvSpPr>
          <p:nvPr>
            <p:ph type="title"/>
          </p:nvPr>
        </p:nvSpPr>
        <p:spPr>
          <a:xfrm>
            <a:off x="1525950" y="468075"/>
            <a:ext cx="71025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CAMS Stabilization Plan</a:t>
            </a:r>
            <a:endParaRPr/>
          </a:p>
        </p:txBody>
      </p:sp>
      <p:sp>
        <p:nvSpPr>
          <p:cNvPr id="262" name="Google Shape;262;p44"/>
          <p:cNvSpPr txBox="1">
            <a:spLocks noGrp="1"/>
          </p:cNvSpPr>
          <p:nvPr>
            <p:ph type="body" idx="1"/>
          </p:nvPr>
        </p:nvSpPr>
        <p:spPr>
          <a:xfrm>
            <a:off x="885275" y="1600200"/>
            <a:ext cx="7743300" cy="28332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a:t>Ways to reduce access to lethal means</a:t>
            </a:r>
            <a:endParaRPr/>
          </a:p>
          <a:p>
            <a:pPr marL="0" lvl="0" indent="0" algn="l" rtl="0">
              <a:spcBef>
                <a:spcPts val="800"/>
              </a:spcBef>
              <a:spcAft>
                <a:spcPts val="0"/>
              </a:spcAft>
              <a:buNone/>
            </a:pPr>
            <a:r>
              <a:rPr lang="en"/>
              <a:t>Things I can do to cope differently when I am in a suicide crisis (consider crisis card)</a:t>
            </a:r>
            <a:endParaRPr/>
          </a:p>
          <a:p>
            <a:pPr marL="0" lvl="0" indent="0" algn="l" rtl="0">
              <a:spcBef>
                <a:spcPts val="800"/>
              </a:spcBef>
              <a:spcAft>
                <a:spcPts val="0"/>
              </a:spcAft>
              <a:buNone/>
            </a:pPr>
            <a:r>
              <a:rPr lang="en"/>
              <a:t>Life or death emergency contact number</a:t>
            </a:r>
            <a:endParaRPr/>
          </a:p>
          <a:p>
            <a:pPr marL="0" lvl="0" indent="0" algn="l" rtl="0">
              <a:spcBef>
                <a:spcPts val="800"/>
              </a:spcBef>
              <a:spcAft>
                <a:spcPts val="0"/>
              </a:spcAft>
              <a:buNone/>
            </a:pPr>
            <a:r>
              <a:rPr lang="en"/>
              <a:t>People I call for help or to decrease my isolation</a:t>
            </a:r>
            <a:endParaRPr/>
          </a:p>
          <a:p>
            <a:pPr marL="0" lvl="0" indent="0" algn="l" rtl="0">
              <a:spcBef>
                <a:spcPts val="800"/>
              </a:spcBef>
              <a:spcAft>
                <a:spcPts val="0"/>
              </a:spcAft>
              <a:buNone/>
            </a:pPr>
            <a:r>
              <a:rPr lang="en"/>
              <a:t>Attending treatment as scheduled (potential barriers/solutions)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5"/>
          <p:cNvSpPr txBox="1">
            <a:spLocks noGrp="1"/>
          </p:cNvSpPr>
          <p:nvPr>
            <p:ph type="title"/>
          </p:nvPr>
        </p:nvSpPr>
        <p:spPr>
          <a:xfrm>
            <a:off x="1281326" y="468075"/>
            <a:ext cx="73470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Possible Interventions to Use with a CAMS treatment plan </a:t>
            </a:r>
            <a:endParaRPr/>
          </a:p>
        </p:txBody>
      </p:sp>
      <p:sp>
        <p:nvSpPr>
          <p:cNvPr id="268" name="Google Shape;268;p45"/>
          <p:cNvSpPr txBox="1">
            <a:spLocks noGrp="1"/>
          </p:cNvSpPr>
          <p:nvPr>
            <p:ph type="body" idx="1"/>
          </p:nvPr>
        </p:nvSpPr>
        <p:spPr>
          <a:xfrm>
            <a:off x="1071649" y="1600200"/>
            <a:ext cx="7557000" cy="2833200"/>
          </a:xfrm>
          <a:prstGeom prst="rect">
            <a:avLst/>
          </a:prstGeom>
        </p:spPr>
        <p:txBody>
          <a:bodyPr spcFirstLastPara="1" wrap="square" lIns="68575" tIns="34275" rIns="68575" bIns="34275" anchor="t" anchorCtr="0">
            <a:noAutofit/>
          </a:bodyPr>
          <a:lstStyle/>
          <a:p>
            <a:pPr marL="0" lvl="0" indent="0" algn="l" rtl="0">
              <a:spcBef>
                <a:spcPts val="1200"/>
              </a:spcBef>
              <a:spcAft>
                <a:spcPts val="0"/>
              </a:spcAft>
              <a:buNone/>
            </a:pPr>
            <a:r>
              <a:rPr lang="en"/>
              <a:t>DBT</a:t>
            </a:r>
            <a:endParaRPr/>
          </a:p>
          <a:p>
            <a:pPr marL="0" lvl="0" indent="0" algn="l" rtl="0">
              <a:spcBef>
                <a:spcPts val="1200"/>
              </a:spcBef>
              <a:spcAft>
                <a:spcPts val="0"/>
              </a:spcAft>
              <a:buNone/>
            </a:pPr>
            <a:r>
              <a:rPr lang="en"/>
              <a:t>Chain Analysis is basically a detailed account of the events, thoughts, emotions, and behaviors of a person that lead to the problematic behavior or event. Often this chain is done visually to help the client see all the connections between the initial vulnerability and final consequences.</a:t>
            </a:r>
            <a:endParaRPr/>
          </a:p>
          <a:p>
            <a:pPr marL="0" lvl="0" indent="0" algn="l" rtl="0">
              <a:spcBef>
                <a:spcPts val="1200"/>
              </a:spcBef>
              <a:spcAft>
                <a:spcPts val="0"/>
              </a:spcAft>
              <a:buNone/>
            </a:pPr>
            <a:r>
              <a:rPr lang="en"/>
              <a:t>Mindfulness Techniques</a:t>
            </a:r>
            <a:endParaRPr/>
          </a:p>
          <a:p>
            <a:pPr marL="0" lvl="0" indent="0" algn="l" rtl="0">
              <a:spcBef>
                <a:spcPts val="1200"/>
              </a:spcBef>
              <a:spcAft>
                <a:spcPts val="0"/>
              </a:spcAft>
              <a:buNone/>
            </a:pPr>
            <a:r>
              <a:rPr lang="en"/>
              <a:t>Grounding Techniques</a:t>
            </a:r>
            <a:endParaRPr/>
          </a:p>
          <a:p>
            <a:pPr marL="0" lvl="0" indent="0" algn="l" rtl="0">
              <a:spcBef>
                <a:spcPts val="1200"/>
              </a:spcBef>
              <a:spcAft>
                <a:spcPts val="0"/>
              </a:spcAft>
              <a:buNone/>
            </a:pPr>
            <a:endParaRPr/>
          </a:p>
          <a:p>
            <a:pPr marL="0" lvl="0" indent="0" algn="l" rtl="0">
              <a:spcBef>
                <a:spcPts val="120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6"/>
          <p:cNvSpPr txBox="1">
            <a:spLocks noGrp="1"/>
          </p:cNvSpPr>
          <p:nvPr>
            <p:ph type="title"/>
          </p:nvPr>
        </p:nvSpPr>
        <p:spPr>
          <a:xfrm>
            <a:off x="1409450" y="468075"/>
            <a:ext cx="72189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Coping Cards</a:t>
            </a:r>
            <a:endParaRPr/>
          </a:p>
        </p:txBody>
      </p:sp>
      <p:sp>
        <p:nvSpPr>
          <p:cNvPr id="274" name="Google Shape;274;p46"/>
          <p:cNvSpPr txBox="1">
            <a:spLocks noGrp="1"/>
          </p:cNvSpPr>
          <p:nvPr>
            <p:ph type="body" idx="1"/>
          </p:nvPr>
        </p:nvSpPr>
        <p:spPr>
          <a:xfrm>
            <a:off x="978475" y="1428675"/>
            <a:ext cx="7650300" cy="3004800"/>
          </a:xfrm>
          <a:prstGeom prst="rect">
            <a:avLst/>
          </a:prstGeom>
        </p:spPr>
        <p:txBody>
          <a:bodyPr spcFirstLastPara="1" wrap="square" lIns="68575" tIns="34275" rIns="68575" bIns="34275" anchor="t" anchorCtr="0">
            <a:noAutofit/>
          </a:bodyPr>
          <a:lstStyle/>
          <a:p>
            <a:pPr marL="0" lvl="0" indent="0" algn="l" rtl="0">
              <a:spcBef>
                <a:spcPts val="1200"/>
              </a:spcBef>
              <a:spcAft>
                <a:spcPts val="0"/>
              </a:spcAft>
              <a:buNone/>
            </a:pPr>
            <a:r>
              <a:rPr lang="en" sz="1400">
                <a:solidFill>
                  <a:srgbClr val="FFFFFF"/>
                </a:solidFill>
                <a:latin typeface="Arial"/>
                <a:ea typeface="Arial"/>
                <a:cs typeface="Arial"/>
                <a:sym typeface="Arial"/>
              </a:rPr>
              <a:t>Developing a set of coping strategies written on the backs of cards that the client can pull out, handle in a tangible way and practice when they are in vulnerable states. On one side will be the contact details of the counselor which can only be used as a last resort when all the suggestions on the other side of the card has been tried.  On the other side of the card can be list a number of things that the client can do in the event that they become desperate.  This is so that the client becomes thick skinned and resistant to the pressures and learn to cope differently.  There will also be the name of someone in their life who is committed to walking alongside them and whom they can contact before contacting the counselor </a:t>
            </a:r>
            <a:endParaRPr sz="1400">
              <a:solidFill>
                <a:srgbClr val="FFFFFF"/>
              </a:solidFill>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7"/>
          <p:cNvSpPr txBox="1">
            <a:spLocks noGrp="1"/>
          </p:cNvSpPr>
          <p:nvPr>
            <p:ph type="title"/>
          </p:nvPr>
        </p:nvSpPr>
        <p:spPr>
          <a:xfrm>
            <a:off x="1432750" y="468075"/>
            <a:ext cx="7195800" cy="9606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Hope Kit</a:t>
            </a:r>
            <a:endParaRPr/>
          </a:p>
        </p:txBody>
      </p:sp>
      <p:sp>
        <p:nvSpPr>
          <p:cNvPr id="280" name="Google Shape;280;p47"/>
          <p:cNvSpPr txBox="1">
            <a:spLocks noGrp="1"/>
          </p:cNvSpPr>
          <p:nvPr>
            <p:ph type="body" idx="1"/>
          </p:nvPr>
        </p:nvSpPr>
        <p:spPr>
          <a:xfrm>
            <a:off x="582425" y="1211425"/>
            <a:ext cx="8046300" cy="3222000"/>
          </a:xfrm>
          <a:prstGeom prst="rect">
            <a:avLst/>
          </a:prstGeom>
        </p:spPr>
        <p:txBody>
          <a:bodyPr spcFirstLastPara="1" wrap="square" lIns="68575" tIns="34275" rIns="68575" bIns="34275" anchor="t" anchorCtr="0">
            <a:noAutofit/>
          </a:bodyPr>
          <a:lstStyle/>
          <a:p>
            <a:pPr marL="0" lvl="0" indent="0" algn="l" rtl="0">
              <a:spcBef>
                <a:spcPts val="1200"/>
              </a:spcBef>
              <a:spcAft>
                <a:spcPts val="0"/>
              </a:spcAft>
              <a:buNone/>
            </a:pPr>
            <a:r>
              <a:rPr lang="en" sz="1400">
                <a:solidFill>
                  <a:srgbClr val="FFFFFF"/>
                </a:solidFill>
                <a:latin typeface="Calibri"/>
                <a:ea typeface="Calibri"/>
                <a:cs typeface="Calibri"/>
                <a:sym typeface="Calibri"/>
              </a:rPr>
              <a:t>The purpose of the Hope Kit is to give the client concrete reasons to stay alive in a tangible and easily accessible format. Items can be anything from photographs, letters, keepsakes that have sentimental value for client.  The client encouraged to be as creative as possible so that kit containers items that are deeply meaningful to them and are a powerful reminder of the connection they have to life whenever feeling suicidal.  (e.g., a scrapbook, a collage, or a painting) Basically, the hope box is a therapeutic technique that is used in cognitive behavioral therapy that aims to help the client “fight the tunnel vision and distorted thinking that can occur with suicidal thoughts – to give yourself reminders of hope even when you feel none.”</a:t>
            </a:r>
            <a:endParaRPr sz="1400">
              <a:solidFill>
                <a:srgbClr val="FFFFFF"/>
              </a:solidFill>
              <a:latin typeface="Calibri"/>
              <a:ea typeface="Calibri"/>
              <a:cs typeface="Calibri"/>
              <a:sym typeface="Calibri"/>
            </a:endParaRPr>
          </a:p>
          <a:p>
            <a:pPr marL="0" lvl="0" indent="0" algn="l" rtl="0">
              <a:spcBef>
                <a:spcPts val="1200"/>
              </a:spcBef>
              <a:spcAft>
                <a:spcPts val="0"/>
              </a:spcAft>
              <a:buNone/>
            </a:pPr>
            <a:r>
              <a:rPr lang="en" sz="1400">
                <a:solidFill>
                  <a:srgbClr val="FFFFFF"/>
                </a:solidFill>
                <a:latin typeface="Arial"/>
                <a:ea typeface="Arial"/>
                <a:cs typeface="Arial"/>
                <a:sym typeface="Arial"/>
              </a:rPr>
              <a:t>Also available in an app format: Virtual Hope Box with coping cards, activity planners, coping mechanisms, favorite photos, favorite quotes, distraction options etc.</a:t>
            </a:r>
            <a:endParaRPr sz="1400">
              <a:solidFill>
                <a:srgbClr val="FFFFFF"/>
              </a:solidFill>
              <a:latin typeface="Arial"/>
              <a:ea typeface="Arial"/>
              <a:cs typeface="Arial"/>
              <a:sym typeface="Arial"/>
            </a:endParaRPr>
          </a:p>
          <a:p>
            <a:pPr marL="0" lvl="0" indent="0" algn="l" rtl="0">
              <a:spcBef>
                <a:spcPts val="120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Integrating CAMS in a University Counseling Center</a:t>
            </a:r>
            <a:endParaRPr sz="2400"/>
          </a:p>
        </p:txBody>
      </p:sp>
      <p:sp>
        <p:nvSpPr>
          <p:cNvPr id="286" name="Google Shape;286;p48"/>
          <p:cNvSpPr txBox="1">
            <a:spLocks noGrp="1"/>
          </p:cNvSpPr>
          <p:nvPr>
            <p:ph type="body" idx="1"/>
          </p:nvPr>
        </p:nvSpPr>
        <p:spPr>
          <a:xfrm>
            <a:off x="387900" y="1374500"/>
            <a:ext cx="8368200" cy="319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-Practicalities </a:t>
            </a:r>
            <a:endParaRPr/>
          </a:p>
          <a:p>
            <a:pPr marL="0" lvl="0" indent="0" algn="l" rtl="0">
              <a:spcBef>
                <a:spcPts val="1600"/>
              </a:spcBef>
              <a:spcAft>
                <a:spcPts val="0"/>
              </a:spcAft>
              <a:buNone/>
            </a:pPr>
            <a:r>
              <a:rPr lang="en"/>
              <a:t>	The time it takes, what it assess’, follow up care</a:t>
            </a:r>
            <a:endParaRPr/>
          </a:p>
          <a:p>
            <a:pPr marL="0" lvl="0" indent="0" algn="l" rtl="0">
              <a:spcBef>
                <a:spcPts val="1600"/>
              </a:spcBef>
              <a:spcAft>
                <a:spcPts val="0"/>
              </a:spcAft>
              <a:buNone/>
            </a:pPr>
            <a:r>
              <a:rPr lang="en"/>
              <a:t>-Competent training of interns in suicide assessment and treatment, uses in supervision</a:t>
            </a:r>
            <a:endParaRPr/>
          </a:p>
          <a:p>
            <a:pPr marL="0" lvl="0" indent="0" algn="l" rtl="0">
              <a:spcBef>
                <a:spcPts val="1600"/>
              </a:spcBef>
              <a:spcAft>
                <a:spcPts val="0"/>
              </a:spcAft>
              <a:buNone/>
            </a:pPr>
            <a:r>
              <a:rPr lang="en"/>
              <a:t>-Ability to conceptualize the suicidal person’s experience</a:t>
            </a:r>
            <a:endParaRPr/>
          </a:p>
          <a:p>
            <a:pPr marL="0" lvl="0" indent="0" algn="l" rtl="0">
              <a:spcBef>
                <a:spcPts val="1600"/>
              </a:spcBef>
              <a:spcAft>
                <a:spcPts val="0"/>
              </a:spcAft>
              <a:buNone/>
            </a:pPr>
            <a:r>
              <a:rPr lang="en"/>
              <a:t>	-language used increases this ability </a:t>
            </a:r>
            <a:endParaRPr/>
          </a:p>
          <a:p>
            <a:pPr marL="0" lvl="0" indent="0" algn="l" rtl="0">
              <a:spcBef>
                <a:spcPts val="1600"/>
              </a:spcBef>
              <a:spcAft>
                <a:spcPts val="1600"/>
              </a:spcAft>
              <a:buNone/>
            </a:pPr>
            <a:r>
              <a:rPr lang="en"/>
              <a:t>-Client is the expert, most important participant in their treatment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Other Resources</a:t>
            </a:r>
            <a:endParaRPr/>
          </a:p>
        </p:txBody>
      </p:sp>
      <p:sp>
        <p:nvSpPr>
          <p:cNvPr id="292" name="Google Shape;292;p49"/>
          <p:cNvSpPr txBox="1">
            <a:spLocks noGrp="1"/>
          </p:cNvSpPr>
          <p:nvPr>
            <p:ph type="body" idx="1"/>
          </p:nvPr>
        </p:nvSpPr>
        <p:spPr>
          <a:xfrm>
            <a:off x="329650" y="1489825"/>
            <a:ext cx="58440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Online training and resources- </a:t>
            </a:r>
            <a:r>
              <a:rPr lang="en" u="sng">
                <a:solidFill>
                  <a:schemeClr val="hlink"/>
                </a:solidFill>
                <a:hlinkClick r:id="rId3"/>
              </a:rPr>
              <a:t>https://cams-care.com/</a:t>
            </a:r>
            <a:endParaRPr/>
          </a:p>
          <a:p>
            <a:pPr marL="0" lvl="0" indent="0" algn="l" rtl="0">
              <a:spcBef>
                <a:spcPts val="1600"/>
              </a:spcBef>
              <a:spcAft>
                <a:spcPts val="0"/>
              </a:spcAft>
              <a:buNone/>
            </a:pPr>
            <a:r>
              <a:rPr lang="en"/>
              <a:t>Managing Suicidal Risk: A Collaborative Approach</a:t>
            </a:r>
            <a:endParaRPr/>
          </a:p>
          <a:p>
            <a:pPr marL="0" lvl="0" indent="0" algn="l" rtl="0">
              <a:spcBef>
                <a:spcPts val="1600"/>
              </a:spcBef>
              <a:spcAft>
                <a:spcPts val="0"/>
              </a:spcAft>
              <a:buNone/>
            </a:pPr>
            <a:r>
              <a:rPr lang="en"/>
              <a:t>By: David Jobes</a:t>
            </a:r>
            <a:endParaRPr/>
          </a:p>
          <a:p>
            <a:pPr marL="0" lvl="0" indent="0" algn="l" rtl="0">
              <a:spcBef>
                <a:spcPts val="1600"/>
              </a:spcBef>
              <a:spcAft>
                <a:spcPts val="0"/>
              </a:spcAft>
              <a:buNone/>
            </a:pPr>
            <a:r>
              <a:rPr lang="en"/>
              <a:t>Articles on the psychometric properties of CAMS/SSF</a:t>
            </a:r>
            <a:endParaRPr/>
          </a:p>
          <a:p>
            <a:pPr marL="0" lvl="0" indent="0" algn="l" rtl="0">
              <a:spcBef>
                <a:spcPts val="1600"/>
              </a:spcBef>
              <a:spcAft>
                <a:spcPts val="0"/>
              </a:spcAft>
              <a:buNone/>
            </a:pPr>
            <a:r>
              <a:rPr lang="en"/>
              <a:t>Jobes, 2012</a:t>
            </a:r>
            <a:endParaRPr/>
          </a:p>
          <a:p>
            <a:pPr marL="0" lvl="0" indent="0" algn="l" rtl="0">
              <a:spcBef>
                <a:spcPts val="1600"/>
              </a:spcBef>
              <a:spcAft>
                <a:spcPts val="1600"/>
              </a:spcAft>
              <a:buNone/>
            </a:pPr>
            <a:r>
              <a:rPr lang="en"/>
              <a:t>Poston &amp; Hanson, 2010</a:t>
            </a:r>
            <a:endParaRPr/>
          </a:p>
        </p:txBody>
      </p:sp>
      <p:pic>
        <p:nvPicPr>
          <p:cNvPr id="293" name="Google Shape;293;p49"/>
          <p:cNvPicPr preferRelativeResize="0"/>
          <p:nvPr/>
        </p:nvPicPr>
        <p:blipFill>
          <a:blip r:embed="rId4">
            <a:alphaModFix/>
          </a:blip>
          <a:stretch>
            <a:fillRect/>
          </a:stretch>
        </p:blipFill>
        <p:spPr>
          <a:xfrm>
            <a:off x="6119905" y="826200"/>
            <a:ext cx="2857520" cy="37425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0"/>
          <p:cNvSpPr txBox="1"/>
          <p:nvPr/>
        </p:nvSpPr>
        <p:spPr>
          <a:xfrm>
            <a:off x="442650" y="64800"/>
            <a:ext cx="8200500" cy="4484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 sz="900">
                <a:solidFill>
                  <a:srgbClr val="FFFFFF"/>
                </a:solidFill>
              </a:rPr>
              <a:t>References</a:t>
            </a:r>
            <a:endParaRPr sz="900">
              <a:solidFill>
                <a:srgbClr val="FFFFFF"/>
              </a:solidFill>
            </a:endParaRPr>
          </a:p>
          <a:p>
            <a:pPr marL="457200" lvl="0" indent="0" algn="l" rtl="0">
              <a:lnSpc>
                <a:spcPct val="200000"/>
              </a:lnSpc>
              <a:spcBef>
                <a:spcPts val="1200"/>
              </a:spcBef>
              <a:spcAft>
                <a:spcPts val="0"/>
              </a:spcAft>
              <a:buNone/>
            </a:pPr>
            <a:r>
              <a:rPr lang="en" sz="900">
                <a:solidFill>
                  <a:srgbClr val="FFFFFF"/>
                </a:solidFill>
              </a:rPr>
              <a:t>Berk, M. S., Henriques, G.R., Warman, D. B., Brown, G. K. &amp; Beck, A.T. (2004). A cognitive therapy intervention for suicide attempters: An overview of the treatment and case examples.  </a:t>
            </a:r>
            <a:r>
              <a:rPr lang="en" sz="900" i="1">
                <a:solidFill>
                  <a:srgbClr val="FFFFFF"/>
                </a:solidFill>
              </a:rPr>
              <a:t>Cognitive and Behavioral Practice, 11(3), 265-277 </a:t>
            </a:r>
            <a:endParaRPr sz="900" i="1">
              <a:solidFill>
                <a:srgbClr val="FFFFFF"/>
              </a:solidFill>
            </a:endParaRPr>
          </a:p>
          <a:p>
            <a:pPr marL="457200" lvl="0" indent="0" algn="l" rtl="0">
              <a:lnSpc>
                <a:spcPct val="200000"/>
              </a:lnSpc>
              <a:spcBef>
                <a:spcPts val="1200"/>
              </a:spcBef>
              <a:spcAft>
                <a:spcPts val="0"/>
              </a:spcAft>
              <a:buNone/>
            </a:pPr>
            <a:r>
              <a:rPr lang="en" sz="900">
                <a:solidFill>
                  <a:srgbClr val="FFFFFF"/>
                </a:solidFill>
                <a:latin typeface="Calibri"/>
                <a:ea typeface="Calibri"/>
                <a:cs typeface="Calibri"/>
                <a:sym typeface="Calibri"/>
              </a:rPr>
              <a:t>"Clinical Training in Suicide Prevention." </a:t>
            </a:r>
            <a:r>
              <a:rPr lang="en" sz="900" i="1">
                <a:solidFill>
                  <a:srgbClr val="FFFFFF"/>
                </a:solidFill>
                <a:latin typeface="Calibri"/>
                <a:ea typeface="Calibri"/>
                <a:cs typeface="Calibri"/>
                <a:sym typeface="Calibri"/>
              </a:rPr>
              <a:t>Aaron T. Beck Psychopathology Research Center</a:t>
            </a:r>
            <a:r>
              <a:rPr lang="en" sz="900">
                <a:solidFill>
                  <a:srgbClr val="FFFFFF"/>
                </a:solidFill>
                <a:latin typeface="Calibri"/>
                <a:ea typeface="Calibri"/>
                <a:cs typeface="Calibri"/>
                <a:sym typeface="Calibri"/>
              </a:rPr>
              <a:t>. N.p., n.d. Web.</a:t>
            </a:r>
            <a:endParaRPr sz="900">
              <a:solidFill>
                <a:srgbClr val="FFFFFF"/>
              </a:solidFill>
              <a:latin typeface="Calibri"/>
              <a:ea typeface="Calibri"/>
              <a:cs typeface="Calibri"/>
              <a:sym typeface="Calibri"/>
            </a:endParaRPr>
          </a:p>
          <a:p>
            <a:pPr marL="457200" lvl="0" indent="0" algn="l" rtl="0">
              <a:lnSpc>
                <a:spcPct val="200000"/>
              </a:lnSpc>
              <a:spcBef>
                <a:spcPts val="0"/>
              </a:spcBef>
              <a:spcAft>
                <a:spcPts val="0"/>
              </a:spcAft>
              <a:buNone/>
            </a:pPr>
            <a:r>
              <a:rPr lang="en" sz="900">
                <a:solidFill>
                  <a:srgbClr val="FFFFFF"/>
                </a:solidFill>
                <a:latin typeface="Calibri"/>
                <a:ea typeface="Calibri"/>
                <a:cs typeface="Calibri"/>
                <a:sym typeface="Calibri"/>
              </a:rPr>
              <a:t>Ellis, T. E., Daza, P., &amp; Allen, J. G. (2012). Collaborative assessment and management of suicidality at Menninger (CAMS-M): An inpatient adaptation and implementation. </a:t>
            </a:r>
            <a:r>
              <a:rPr lang="en" sz="900" i="1">
                <a:solidFill>
                  <a:srgbClr val="FFFFFF"/>
                </a:solidFill>
                <a:latin typeface="Calibri"/>
                <a:ea typeface="Calibri"/>
                <a:cs typeface="Calibri"/>
                <a:sym typeface="Calibri"/>
              </a:rPr>
              <a:t>Bulletin of The</a:t>
            </a:r>
            <a:endParaRPr sz="900" i="1">
              <a:solidFill>
                <a:srgbClr val="FFFFFF"/>
              </a:solidFill>
              <a:latin typeface="Calibri"/>
              <a:ea typeface="Calibri"/>
              <a:cs typeface="Calibri"/>
              <a:sym typeface="Calibri"/>
            </a:endParaRPr>
          </a:p>
          <a:p>
            <a:pPr marL="457200" lvl="0" indent="457200" algn="l" rtl="0">
              <a:lnSpc>
                <a:spcPct val="200000"/>
              </a:lnSpc>
              <a:spcBef>
                <a:spcPts val="0"/>
              </a:spcBef>
              <a:spcAft>
                <a:spcPts val="0"/>
              </a:spcAft>
              <a:buNone/>
            </a:pPr>
            <a:r>
              <a:rPr lang="en" sz="900" i="1">
                <a:solidFill>
                  <a:srgbClr val="FFFFFF"/>
                </a:solidFill>
                <a:latin typeface="Calibri"/>
                <a:ea typeface="Calibri"/>
                <a:cs typeface="Calibri"/>
                <a:sym typeface="Calibri"/>
              </a:rPr>
              <a:t> Menninger Clinic</a:t>
            </a:r>
            <a:r>
              <a:rPr lang="en" sz="900">
                <a:solidFill>
                  <a:srgbClr val="FFFFFF"/>
                </a:solidFill>
                <a:latin typeface="Calibri"/>
                <a:ea typeface="Calibri"/>
                <a:cs typeface="Calibri"/>
                <a:sym typeface="Calibri"/>
              </a:rPr>
              <a:t>, </a:t>
            </a:r>
            <a:r>
              <a:rPr lang="en" sz="900" i="1">
                <a:solidFill>
                  <a:srgbClr val="FFFFFF"/>
                </a:solidFill>
                <a:latin typeface="Calibri"/>
                <a:ea typeface="Calibri"/>
                <a:cs typeface="Calibri"/>
                <a:sym typeface="Calibri"/>
              </a:rPr>
              <a:t>76(2), 147-171.</a:t>
            </a:r>
            <a:endParaRPr sz="900" i="1">
              <a:solidFill>
                <a:srgbClr val="FFFFFF"/>
              </a:solidFill>
              <a:latin typeface="Calibri"/>
              <a:ea typeface="Calibri"/>
              <a:cs typeface="Calibri"/>
              <a:sym typeface="Calibri"/>
            </a:endParaRPr>
          </a:p>
          <a:p>
            <a:pPr marL="457200" lvl="0" indent="0" algn="l" rtl="0">
              <a:lnSpc>
                <a:spcPct val="200000"/>
              </a:lnSpc>
              <a:spcBef>
                <a:spcPts val="0"/>
              </a:spcBef>
              <a:spcAft>
                <a:spcPts val="0"/>
              </a:spcAft>
              <a:buNone/>
            </a:pPr>
            <a:r>
              <a:rPr lang="en" sz="900">
                <a:solidFill>
                  <a:srgbClr val="FFFFFF"/>
                </a:solidFill>
                <a:latin typeface="Calibri"/>
                <a:ea typeface="Calibri"/>
                <a:cs typeface="Calibri"/>
                <a:sym typeface="Calibri"/>
              </a:rPr>
              <a:t>Geller, S. M. (2017). Deepening the experience of therapeutic presence: Grounding, immersion, expansion, and compassion exercises. In, </a:t>
            </a:r>
            <a:r>
              <a:rPr lang="en" sz="900" i="1">
                <a:solidFill>
                  <a:srgbClr val="FFFFFF"/>
                </a:solidFill>
                <a:latin typeface="Calibri"/>
                <a:ea typeface="Calibri"/>
                <a:cs typeface="Calibri"/>
                <a:sym typeface="Calibri"/>
              </a:rPr>
              <a:t>A practical guide to cultivating therapeutic </a:t>
            </a:r>
            <a:endParaRPr sz="900" i="1">
              <a:solidFill>
                <a:srgbClr val="FFFFFF"/>
              </a:solidFill>
              <a:latin typeface="Calibri"/>
              <a:ea typeface="Calibri"/>
              <a:cs typeface="Calibri"/>
              <a:sym typeface="Calibri"/>
            </a:endParaRPr>
          </a:p>
          <a:p>
            <a:pPr marL="457200" lvl="0" indent="457200" algn="l" rtl="0">
              <a:lnSpc>
                <a:spcPct val="200000"/>
              </a:lnSpc>
              <a:spcBef>
                <a:spcPts val="0"/>
              </a:spcBef>
              <a:spcAft>
                <a:spcPts val="0"/>
              </a:spcAft>
              <a:buNone/>
            </a:pPr>
            <a:r>
              <a:rPr lang="en" sz="900" i="1">
                <a:solidFill>
                  <a:srgbClr val="FFFFFF"/>
                </a:solidFill>
                <a:latin typeface="Calibri"/>
                <a:ea typeface="Calibri"/>
                <a:cs typeface="Calibri"/>
                <a:sym typeface="Calibri"/>
              </a:rPr>
              <a:t>presence</a:t>
            </a:r>
            <a:r>
              <a:rPr lang="en" sz="900">
                <a:solidFill>
                  <a:srgbClr val="FFFFFF"/>
                </a:solidFill>
                <a:latin typeface="Calibri"/>
                <a:ea typeface="Calibri"/>
                <a:cs typeface="Calibri"/>
                <a:sym typeface="Calibri"/>
              </a:rPr>
              <a:t> (pp. 172-196). Washington, DC, US: American Psychological Association. doi:10.1037/0000025-011</a:t>
            </a:r>
            <a:endParaRPr sz="900">
              <a:solidFill>
                <a:srgbClr val="FFFFFF"/>
              </a:solidFill>
              <a:latin typeface="Calibri"/>
              <a:ea typeface="Calibri"/>
              <a:cs typeface="Calibri"/>
              <a:sym typeface="Calibri"/>
            </a:endParaRPr>
          </a:p>
          <a:p>
            <a:pPr marL="457200" lvl="0" indent="0" algn="l" rtl="0">
              <a:lnSpc>
                <a:spcPct val="200000"/>
              </a:lnSpc>
              <a:spcBef>
                <a:spcPts val="0"/>
              </a:spcBef>
              <a:spcAft>
                <a:spcPts val="0"/>
              </a:spcAft>
              <a:buNone/>
            </a:pPr>
            <a:r>
              <a:rPr lang="en" sz="900">
                <a:solidFill>
                  <a:srgbClr val="FFFFFF"/>
                </a:solidFill>
                <a:latin typeface="Calibri"/>
                <a:ea typeface="Calibri"/>
                <a:cs typeface="Calibri"/>
                <a:sym typeface="Calibri"/>
              </a:rPr>
              <a:t>Hall, E., Hall, C., &amp; Stradling, P. (2006). </a:t>
            </a:r>
            <a:r>
              <a:rPr lang="en" sz="900" i="1">
                <a:solidFill>
                  <a:srgbClr val="FFFFFF"/>
                </a:solidFill>
                <a:latin typeface="Calibri"/>
                <a:ea typeface="Calibri"/>
                <a:cs typeface="Calibri"/>
                <a:sym typeface="Calibri"/>
              </a:rPr>
              <a:t>Guided imagery</a:t>
            </a:r>
            <a:r>
              <a:rPr lang="en" sz="900">
                <a:solidFill>
                  <a:srgbClr val="FFFFFF"/>
                </a:solidFill>
                <a:latin typeface="Calibri"/>
                <a:ea typeface="Calibri"/>
                <a:cs typeface="Calibri"/>
                <a:sym typeface="Calibri"/>
              </a:rPr>
              <a:t>. Retrieved from http://0-ebookcentral.proquest.com.library.cairn.edu/lib/cairn/detail.action?docID=334406</a:t>
            </a:r>
            <a:endParaRPr sz="900">
              <a:solidFill>
                <a:srgbClr val="FFFFFF"/>
              </a:solidFill>
              <a:latin typeface="Calibri"/>
              <a:ea typeface="Calibri"/>
              <a:cs typeface="Calibri"/>
              <a:sym typeface="Calibri"/>
            </a:endParaRPr>
          </a:p>
          <a:p>
            <a:pPr marL="457200" lvl="0" indent="0" algn="l" rtl="0">
              <a:lnSpc>
                <a:spcPct val="200000"/>
              </a:lnSpc>
              <a:spcBef>
                <a:spcPts val="1200"/>
              </a:spcBef>
              <a:spcAft>
                <a:spcPts val="0"/>
              </a:spcAft>
              <a:buNone/>
            </a:pPr>
            <a:r>
              <a:rPr lang="en" sz="900" i="1">
                <a:solidFill>
                  <a:srgbClr val="FFFFFF"/>
                </a:solidFill>
              </a:rPr>
              <a:t>Managing Suicidal Risk in Clinical Practice</a:t>
            </a:r>
            <a:r>
              <a:rPr lang="en" sz="900">
                <a:solidFill>
                  <a:srgbClr val="FFFFFF"/>
                </a:solidFill>
              </a:rPr>
              <a:t> [Video file]. (2011). PESI Inc. Retrieved June 7, 2017, from Academic Video Online: Premium.</a:t>
            </a:r>
            <a:endParaRPr sz="900">
              <a:solidFill>
                <a:srgbClr val="FFFFFF"/>
              </a:solidFill>
            </a:endParaRPr>
          </a:p>
          <a:p>
            <a:pPr marL="457200" lvl="0" indent="0" algn="l" rtl="0">
              <a:lnSpc>
                <a:spcPct val="200000"/>
              </a:lnSpc>
              <a:spcBef>
                <a:spcPts val="1200"/>
              </a:spcBef>
              <a:spcAft>
                <a:spcPts val="0"/>
              </a:spcAft>
              <a:buNone/>
            </a:pPr>
            <a:r>
              <a:rPr lang="en" sz="900">
                <a:solidFill>
                  <a:srgbClr val="FFFFFF"/>
                </a:solidFill>
              </a:rPr>
              <a:t>Stanley, B &amp; Brown, G. (2012). Safety and planning intervention: A brief intervention to mitigate suicide risk. </a:t>
            </a:r>
            <a:r>
              <a:rPr lang="en" sz="900" i="1">
                <a:solidFill>
                  <a:srgbClr val="FFFFFF"/>
                </a:solidFill>
              </a:rPr>
              <a:t>Cognitive and Behavioral Practice, 19(1), </a:t>
            </a:r>
            <a:endParaRPr sz="900" i="1">
              <a:solidFill>
                <a:srgbClr val="FFFFFF"/>
              </a:solidFill>
            </a:endParaRPr>
          </a:p>
          <a:p>
            <a:pPr marL="457200" lvl="0" indent="457200" algn="l" rtl="0">
              <a:lnSpc>
                <a:spcPct val="200000"/>
              </a:lnSpc>
              <a:spcBef>
                <a:spcPts val="1200"/>
              </a:spcBef>
              <a:spcAft>
                <a:spcPts val="0"/>
              </a:spcAft>
              <a:buNone/>
            </a:pPr>
            <a:r>
              <a:rPr lang="en" sz="900" i="1">
                <a:solidFill>
                  <a:srgbClr val="FFFFFF"/>
                </a:solidFill>
              </a:rPr>
              <a:t>256-264</a:t>
            </a:r>
            <a:endParaRPr sz="900" i="1">
              <a:solidFill>
                <a:srgbClr val="FFFFFF"/>
              </a:solidFill>
            </a:endParaRPr>
          </a:p>
          <a:p>
            <a:pPr marL="457200" lvl="0" indent="0" algn="l" rtl="0">
              <a:lnSpc>
                <a:spcPct val="200000"/>
              </a:lnSpc>
              <a:spcBef>
                <a:spcPts val="1200"/>
              </a:spcBef>
              <a:spcAft>
                <a:spcPts val="0"/>
              </a:spcAft>
              <a:buNone/>
            </a:pPr>
            <a:r>
              <a:rPr lang="en" sz="900">
                <a:solidFill>
                  <a:srgbClr val="FFFFFF"/>
                </a:solidFill>
                <a:latin typeface="Calibri"/>
                <a:ea typeface="Calibri"/>
                <a:cs typeface="Calibri"/>
                <a:sym typeface="Calibri"/>
              </a:rPr>
              <a:t>Wenzel, A., Brown, G.K., &amp; Beck, A.T. (2009). </a:t>
            </a:r>
            <a:r>
              <a:rPr lang="en" sz="900" i="1">
                <a:solidFill>
                  <a:srgbClr val="FFFFFF"/>
                </a:solidFill>
                <a:latin typeface="Calibri"/>
                <a:ea typeface="Calibri"/>
                <a:cs typeface="Calibri"/>
                <a:sym typeface="Calibri"/>
              </a:rPr>
              <a:t>Cognitive therapy for suicidal patients: Scientific and clinical applications. Washington, DC: APA Books.</a:t>
            </a:r>
            <a:endParaRPr sz="900" i="1">
              <a:solidFill>
                <a:srgbClr val="FFFFFF"/>
              </a:solidFill>
              <a:latin typeface="Calibri"/>
              <a:ea typeface="Calibri"/>
              <a:cs typeface="Calibri"/>
              <a:sym typeface="Calibri"/>
            </a:endParaRPr>
          </a:p>
          <a:p>
            <a:pPr marL="0" lvl="0" indent="0" algn="l" rtl="0">
              <a:spcBef>
                <a:spcPts val="1200"/>
              </a:spcBef>
              <a:spcAft>
                <a:spcPts val="0"/>
              </a:spcAft>
              <a:buNone/>
            </a:pP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Hearing from the participants</a:t>
            </a:r>
            <a:endParaRPr/>
          </a:p>
        </p:txBody>
      </p:sp>
      <p:sp>
        <p:nvSpPr>
          <p:cNvPr id="89" name="Google Shape;89;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Name/University role/suicide assessment used</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What cultural changes around suicide awareness/prevention have you noticed in the larger culture? Your university culture?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Prevention campaigns	</a:t>
            </a:r>
            <a:endParaRPr/>
          </a:p>
        </p:txBody>
      </p:sp>
      <p:sp>
        <p:nvSpPr>
          <p:cNvPr id="95" name="Google Shape;95;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is at risk? </a:t>
            </a:r>
            <a:endParaRPr/>
          </a:p>
          <a:p>
            <a:pPr marL="0" lvl="0" indent="0" algn="l" rtl="0">
              <a:spcBef>
                <a:spcPts val="1600"/>
              </a:spcBef>
              <a:spcAft>
                <a:spcPts val="0"/>
              </a:spcAft>
              <a:buNone/>
            </a:pPr>
            <a:endParaRPr/>
          </a:p>
          <a:p>
            <a:pPr marL="0" lvl="0" indent="0" algn="l" rtl="0">
              <a:spcBef>
                <a:spcPts val="1600"/>
              </a:spcBef>
              <a:spcAft>
                <a:spcPts val="0"/>
              </a:spcAft>
              <a:buNone/>
            </a:pPr>
            <a:r>
              <a:rPr lang="en"/>
              <a:t>Seize the Awkward: </a:t>
            </a:r>
            <a:r>
              <a:rPr lang="en" sz="1100" u="sng">
                <a:solidFill>
                  <a:schemeClr val="hlink"/>
                </a:solidFill>
                <a:latin typeface="Arial"/>
                <a:ea typeface="Arial"/>
                <a:cs typeface="Arial"/>
                <a:sym typeface="Arial"/>
                <a:hlinkClick r:id="rId3"/>
              </a:rPr>
              <a:t>https://www.youtube.com/watch?v=gB95Cc9dgnI</a:t>
            </a:r>
            <a:endParaRPr/>
          </a:p>
          <a:p>
            <a:pPr marL="0" lvl="0" indent="0" algn="l" rtl="0">
              <a:spcBef>
                <a:spcPts val="1600"/>
              </a:spcBef>
              <a:spcAft>
                <a:spcPts val="0"/>
              </a:spcAft>
              <a:buNone/>
            </a:pPr>
            <a:r>
              <a:rPr lang="en"/>
              <a:t>Is Your Safety On?: </a:t>
            </a:r>
            <a:r>
              <a:rPr lang="en" sz="1100" u="sng">
                <a:solidFill>
                  <a:schemeClr val="hlink"/>
                </a:solidFill>
                <a:latin typeface="Arial"/>
                <a:ea typeface="Arial"/>
                <a:cs typeface="Arial"/>
                <a:sym typeface="Arial"/>
                <a:hlinkClick r:id="rId4"/>
              </a:rPr>
              <a:t>https://vimeo.com/175761640</a:t>
            </a:r>
            <a:endParaRPr/>
          </a:p>
          <a:p>
            <a:pPr marL="0" lvl="0" indent="0" algn="l" rtl="0">
              <a:spcBef>
                <a:spcPts val="1600"/>
              </a:spcBef>
              <a:spcAft>
                <a:spcPts val="0"/>
              </a:spcAft>
              <a:buNone/>
            </a:pPr>
            <a:endParaRPr/>
          </a:p>
          <a:p>
            <a:pPr marL="0" lvl="0" indent="0" algn="l" rtl="0">
              <a:spcBef>
                <a:spcPts val="1600"/>
              </a:spcBef>
              <a:spcAft>
                <a:spcPts val="1600"/>
              </a:spcAft>
              <a:buNone/>
            </a:pPr>
            <a:r>
              <a:rPr lang="en"/>
              <a:t>Means Matter - Harvard University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176500" y="296625"/>
            <a:ext cx="7451700" cy="6702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rgbClr val="168DBA"/>
              </a:buClr>
              <a:buSzPts val="2700"/>
              <a:buFont typeface="Century Gothic"/>
              <a:buNone/>
            </a:pPr>
            <a:r>
              <a:rPr lang="en" sz="2400"/>
              <a:t>Suicide Statistics</a:t>
            </a:r>
            <a:endParaRPr sz="2400"/>
          </a:p>
        </p:txBody>
      </p:sp>
      <p:sp>
        <p:nvSpPr>
          <p:cNvPr id="101" name="Google Shape;101;p19"/>
          <p:cNvSpPr txBox="1">
            <a:spLocks noGrp="1"/>
          </p:cNvSpPr>
          <p:nvPr>
            <p:ph type="body" idx="1"/>
          </p:nvPr>
        </p:nvSpPr>
        <p:spPr>
          <a:xfrm>
            <a:off x="849000" y="1141550"/>
            <a:ext cx="7706700" cy="3611100"/>
          </a:xfrm>
          <a:prstGeom prst="rect">
            <a:avLst/>
          </a:prstGeom>
          <a:noFill/>
          <a:ln>
            <a:noFill/>
          </a:ln>
        </p:spPr>
        <p:txBody>
          <a:bodyPr spcFirstLastPara="1" wrap="square" lIns="68575" tIns="34275" rIns="68575" bIns="34275" anchor="t" anchorCtr="0">
            <a:noAutofit/>
          </a:bodyPr>
          <a:lstStyle/>
          <a:p>
            <a:pPr marL="254000" lvl="0" indent="-279400" algn="l" rtl="0">
              <a:lnSpc>
                <a:spcPct val="90000"/>
              </a:lnSpc>
              <a:spcBef>
                <a:spcPts val="0"/>
              </a:spcBef>
              <a:spcAft>
                <a:spcPts val="0"/>
              </a:spcAft>
              <a:buSzPts val="1800"/>
              <a:buChar char="●"/>
            </a:pPr>
            <a:r>
              <a:rPr lang="en" sz="1800"/>
              <a:t>Suicide is the 10</a:t>
            </a:r>
            <a:r>
              <a:rPr lang="en" sz="1800" baseline="30000"/>
              <a:t>th</a:t>
            </a:r>
            <a:r>
              <a:rPr lang="en" sz="1800"/>
              <a:t> leading cause of death in the US for all ages. (CDC)</a:t>
            </a:r>
            <a:endParaRPr sz="1800"/>
          </a:p>
          <a:p>
            <a:pPr marL="254000" lvl="0" indent="-279400" algn="l" rtl="0">
              <a:lnSpc>
                <a:spcPct val="90000"/>
              </a:lnSpc>
              <a:spcBef>
                <a:spcPts val="800"/>
              </a:spcBef>
              <a:spcAft>
                <a:spcPts val="0"/>
              </a:spcAft>
              <a:buSzPts val="1800"/>
              <a:buChar char="●"/>
            </a:pPr>
            <a:r>
              <a:rPr lang="en" sz="1800"/>
              <a:t>There is one death by suicide in the US every 12.3 minutes. (CDC)</a:t>
            </a:r>
            <a:endParaRPr sz="1800"/>
          </a:p>
          <a:p>
            <a:pPr marL="254000" lvl="0" indent="-279400" algn="l" rtl="0">
              <a:lnSpc>
                <a:spcPct val="90000"/>
              </a:lnSpc>
              <a:spcBef>
                <a:spcPts val="800"/>
              </a:spcBef>
              <a:spcAft>
                <a:spcPts val="0"/>
              </a:spcAft>
              <a:buSzPts val="1800"/>
              <a:buChar char="●"/>
            </a:pPr>
            <a:r>
              <a:rPr lang="en" sz="1800"/>
              <a:t>An estimated quarter million people each year become suicide survivors (AAS).</a:t>
            </a:r>
            <a:endParaRPr sz="1800"/>
          </a:p>
          <a:p>
            <a:pPr marL="254000" lvl="0" indent="-279400" algn="l" rtl="0">
              <a:lnSpc>
                <a:spcPct val="90000"/>
              </a:lnSpc>
              <a:spcBef>
                <a:spcPts val="800"/>
              </a:spcBef>
              <a:spcAft>
                <a:spcPts val="0"/>
              </a:spcAft>
              <a:buSzPts val="1800"/>
              <a:buChar char="●"/>
            </a:pPr>
            <a:r>
              <a:rPr lang="en" sz="1800"/>
              <a:t>There is one suicide for every estimated 25 suicide attempts. (CDC)</a:t>
            </a:r>
            <a:endParaRPr sz="1800"/>
          </a:p>
          <a:p>
            <a:pPr marL="254000" lvl="0" indent="-279400" algn="l" rtl="0">
              <a:lnSpc>
                <a:spcPct val="90000"/>
              </a:lnSpc>
              <a:spcBef>
                <a:spcPts val="800"/>
              </a:spcBef>
              <a:spcAft>
                <a:spcPts val="0"/>
              </a:spcAft>
              <a:buSzPts val="1800"/>
              <a:buChar char="●"/>
            </a:pPr>
            <a:r>
              <a:rPr lang="en" sz="1800"/>
              <a:t>There is one suicide for every estimated 4 suicide attempts in the elderly. (CDC)</a:t>
            </a:r>
            <a:endParaRPr sz="1800"/>
          </a:p>
          <a:p>
            <a:pPr marL="254000" lvl="0" indent="-279400" algn="l" rtl="0">
              <a:lnSpc>
                <a:spcPct val="90000"/>
              </a:lnSpc>
              <a:spcBef>
                <a:spcPts val="800"/>
              </a:spcBef>
              <a:spcAft>
                <a:spcPts val="0"/>
              </a:spcAft>
              <a:buSzPts val="1800"/>
              <a:buChar char="●"/>
            </a:pPr>
            <a:r>
              <a:rPr lang="en" sz="1800"/>
              <a:t>The number of suicides are twice that of homicides</a:t>
            </a:r>
            <a:endParaRPr sz="1800"/>
          </a:p>
          <a:p>
            <a:pPr marL="254000" lvl="0" indent="-279400" algn="l" rtl="0">
              <a:lnSpc>
                <a:spcPct val="90000"/>
              </a:lnSpc>
              <a:spcBef>
                <a:spcPts val="800"/>
              </a:spcBef>
              <a:spcAft>
                <a:spcPts val="0"/>
              </a:spcAft>
              <a:buSzPts val="1800"/>
              <a:buChar char="●"/>
            </a:pPr>
            <a:r>
              <a:rPr lang="en" sz="1800"/>
              <a:t>Suicide is the 2nd leading cause of death for 15 to 24 year old Americans. (CDC)</a:t>
            </a:r>
            <a:endParaRPr sz="1800"/>
          </a:p>
          <a:p>
            <a:pPr marL="254000" lvl="0" indent="-279400" algn="l" rtl="0">
              <a:lnSpc>
                <a:spcPct val="90000"/>
              </a:lnSpc>
              <a:spcBef>
                <a:spcPts val="800"/>
              </a:spcBef>
              <a:spcAft>
                <a:spcPts val="0"/>
              </a:spcAft>
              <a:buSzPts val="1800"/>
              <a:buChar char="●"/>
            </a:pPr>
            <a:r>
              <a:rPr lang="en" sz="1800"/>
              <a:t>Suicide is the 4</a:t>
            </a:r>
            <a:r>
              <a:rPr lang="en" sz="1800" baseline="30000"/>
              <a:t>th</a:t>
            </a:r>
            <a:r>
              <a:rPr lang="en" sz="1800"/>
              <a:t> leading cause of death for adults ages 18-65. (CDC)</a:t>
            </a:r>
            <a:endParaRPr sz="1800"/>
          </a:p>
          <a:p>
            <a:pPr marL="254000" lvl="0" indent="-165100" algn="l" rtl="0">
              <a:lnSpc>
                <a:spcPct val="90000"/>
              </a:lnSpc>
              <a:spcBef>
                <a:spcPts val="800"/>
              </a:spcBef>
              <a:spcAft>
                <a:spcPts val="0"/>
              </a:spcAft>
              <a:buSzPts val="1400"/>
              <a:buNone/>
            </a:pP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Oasis Counseling Center in Cairn University </a:t>
            </a:r>
            <a:endParaRPr/>
          </a:p>
        </p:txBody>
      </p:sp>
      <p:sp>
        <p:nvSpPr>
          <p:cNvPr id="107" name="Google Shape;107;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Total enrollment: ~1,300</a:t>
            </a:r>
            <a:endParaRPr/>
          </a:p>
          <a:p>
            <a:pPr marL="0" lvl="0" indent="0" algn="l" rtl="0">
              <a:spcBef>
                <a:spcPts val="1600"/>
              </a:spcBef>
              <a:spcAft>
                <a:spcPts val="0"/>
              </a:spcAft>
              <a:buNone/>
            </a:pPr>
            <a:r>
              <a:rPr lang="en"/>
              <a:t>Active clients in Oasis: ~150</a:t>
            </a:r>
            <a:endParaRPr/>
          </a:p>
          <a:p>
            <a:pPr marL="0" lvl="0" indent="0" algn="l" rtl="0">
              <a:spcBef>
                <a:spcPts val="1600"/>
              </a:spcBef>
              <a:spcAft>
                <a:spcPts val="0"/>
              </a:spcAft>
              <a:buNone/>
            </a:pPr>
            <a:r>
              <a:rPr lang="en"/>
              <a:t>Staff: 9 interns, 4 staff members</a:t>
            </a:r>
            <a:endParaRPr/>
          </a:p>
          <a:p>
            <a:pPr marL="0" lvl="0" indent="0" algn="l" rtl="0">
              <a:spcBef>
                <a:spcPts val="1600"/>
              </a:spcBef>
              <a:spcAft>
                <a:spcPts val="1600"/>
              </a:spcAft>
              <a:buNone/>
            </a:pPr>
            <a:r>
              <a:rPr lang="en"/>
              <a:t>As of early February, ~30 CAMS assessments have been done, 3 hospitalizations, 11 have used CAMS as follow up care and treatment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Suicide Assessment</a:t>
            </a:r>
            <a:endParaRPr/>
          </a:p>
        </p:txBody>
      </p:sp>
      <p:sp>
        <p:nvSpPr>
          <p:cNvPr id="113" name="Google Shape;113;p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What suicide assessments do you use?</a:t>
            </a:r>
            <a:endParaRPr sz="2400"/>
          </a:p>
          <a:p>
            <a:pPr marL="0" lvl="0" indent="0" algn="l" rtl="0">
              <a:spcBef>
                <a:spcPts val="1600"/>
              </a:spcBef>
              <a:spcAft>
                <a:spcPts val="0"/>
              </a:spcAft>
              <a:buNone/>
            </a:pPr>
            <a:r>
              <a:rPr lang="en" sz="2400"/>
              <a:t>	Why? What do you like about them? How are they effective for your site?</a:t>
            </a:r>
            <a:endParaRPr sz="2400"/>
          </a:p>
          <a:p>
            <a:pPr marL="0" lvl="0" indent="0" algn="l" rtl="0">
              <a:spcBef>
                <a:spcPts val="1600"/>
              </a:spcBef>
              <a:spcAft>
                <a:spcPts val="0"/>
              </a:spcAft>
              <a:buNone/>
            </a:pPr>
            <a:endParaRPr sz="2400"/>
          </a:p>
          <a:p>
            <a:pPr marL="0" lvl="0" indent="0" algn="l" rtl="0">
              <a:spcBef>
                <a:spcPts val="1600"/>
              </a:spcBef>
              <a:spcAft>
                <a:spcPts val="1600"/>
              </a:spcAft>
              <a:buNone/>
            </a:pPr>
            <a:r>
              <a:rPr lang="en" sz="2400"/>
              <a:t>Where do you feel the “gaps” when it comes to suicide assessment?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body" idx="1"/>
          </p:nvPr>
        </p:nvSpPr>
        <p:spPr>
          <a:xfrm>
            <a:off x="387900" y="709949"/>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ASIST - Applied Suicide Intervention Skills Training (Living Works)</a:t>
            </a:r>
            <a:endParaRPr/>
          </a:p>
          <a:p>
            <a:pPr marL="457200" lvl="0" indent="-342900" algn="l" rtl="0">
              <a:spcBef>
                <a:spcPts val="1600"/>
              </a:spcBef>
              <a:spcAft>
                <a:spcPts val="0"/>
              </a:spcAft>
              <a:buSzPts val="1800"/>
              <a:buChar char="●"/>
            </a:pPr>
            <a:r>
              <a:rPr lang="en" sz="1100" u="sng">
                <a:solidFill>
                  <a:schemeClr val="hlink"/>
                </a:solidFill>
                <a:latin typeface="Arial"/>
                <a:ea typeface="Arial"/>
                <a:cs typeface="Arial"/>
                <a:sym typeface="Arial"/>
                <a:hlinkClick r:id="rId3"/>
              </a:rPr>
              <a:t>https://www.livingworks.net/asist</a:t>
            </a:r>
            <a:endParaRPr/>
          </a:p>
          <a:p>
            <a:pPr marL="0" lvl="0" indent="0" algn="l" rtl="0">
              <a:spcBef>
                <a:spcPts val="1600"/>
              </a:spcBef>
              <a:spcAft>
                <a:spcPts val="0"/>
              </a:spcAft>
              <a:buNone/>
            </a:pPr>
            <a:r>
              <a:rPr lang="en"/>
              <a:t>QPR - Question Persuade Refer (QPR Institute)</a:t>
            </a:r>
            <a:endParaRPr/>
          </a:p>
          <a:p>
            <a:pPr marL="457200" lvl="0" indent="-342900" algn="l" rtl="0">
              <a:spcBef>
                <a:spcPts val="1600"/>
              </a:spcBef>
              <a:spcAft>
                <a:spcPts val="0"/>
              </a:spcAft>
              <a:buSzPts val="1800"/>
              <a:buChar char="●"/>
            </a:pPr>
            <a:r>
              <a:rPr lang="en" sz="1100" u="sng">
                <a:solidFill>
                  <a:schemeClr val="hlink"/>
                </a:solidFill>
                <a:latin typeface="Arial"/>
                <a:ea typeface="Arial"/>
                <a:cs typeface="Arial"/>
                <a:sym typeface="Arial"/>
                <a:hlinkClick r:id="rId4"/>
              </a:rPr>
              <a:t>https://qprinstitute.com/</a:t>
            </a:r>
            <a:endParaRPr/>
          </a:p>
          <a:p>
            <a:pPr marL="0" lvl="0" indent="0" algn="l" rtl="0">
              <a:spcBef>
                <a:spcPts val="1600"/>
              </a:spcBef>
              <a:spcAft>
                <a:spcPts val="0"/>
              </a:spcAft>
              <a:buNone/>
            </a:pPr>
            <a:r>
              <a:rPr lang="en"/>
              <a:t>Calm - Counseling on Access to Lethal Means (SPRC)</a:t>
            </a:r>
            <a:endParaRPr/>
          </a:p>
          <a:p>
            <a:pPr marL="457200" lvl="0" indent="-342900" algn="l" rtl="0">
              <a:spcBef>
                <a:spcPts val="1600"/>
              </a:spcBef>
              <a:spcAft>
                <a:spcPts val="0"/>
              </a:spcAft>
              <a:buSzPts val="1800"/>
              <a:buChar char="●"/>
            </a:pPr>
            <a:r>
              <a:rPr lang="en" sz="1100" u="sng">
                <a:solidFill>
                  <a:schemeClr val="hlink"/>
                </a:solidFill>
                <a:latin typeface="Arial"/>
                <a:ea typeface="Arial"/>
                <a:cs typeface="Arial"/>
                <a:sym typeface="Arial"/>
                <a:hlinkClick r:id="rId5"/>
              </a:rPr>
              <a:t>https://www.sprc.org/resources-programs/calm-counseling-access-lethal-means</a:t>
            </a:r>
            <a:endParaRPr/>
          </a:p>
          <a:p>
            <a:pPr marL="0" lvl="0" indent="0" algn="l" rtl="0">
              <a:spcBef>
                <a:spcPts val="1600"/>
              </a:spcBef>
              <a:spcAft>
                <a:spcPts val="0"/>
              </a:spcAft>
              <a:buNone/>
            </a:pPr>
            <a:r>
              <a:rPr lang="en"/>
              <a:t>Columbia </a:t>
            </a:r>
            <a:endParaRPr/>
          </a:p>
          <a:p>
            <a:pPr marL="457200" lvl="0" indent="-342900" algn="l" rtl="0">
              <a:spcBef>
                <a:spcPts val="1600"/>
              </a:spcBef>
              <a:spcAft>
                <a:spcPts val="0"/>
              </a:spcAft>
              <a:buSzPts val="1800"/>
              <a:buChar char="●"/>
            </a:pPr>
            <a:r>
              <a:rPr lang="en" sz="1100" u="sng">
                <a:solidFill>
                  <a:schemeClr val="hlink"/>
                </a:solidFill>
                <a:latin typeface="Arial"/>
                <a:ea typeface="Arial"/>
                <a:cs typeface="Arial"/>
                <a:sym typeface="Arial"/>
                <a:hlinkClick r:id="rId6"/>
              </a:rPr>
              <a:t>http://cssrs.columbia.edu/the-columbia-scale-c-ssrs/about-the-scale/</a:t>
            </a:r>
            <a:endParaRPr/>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1411</Words>
  <Application>Microsoft Office PowerPoint</Application>
  <PresentationFormat>On-screen Show (16:9)</PresentationFormat>
  <Paragraphs>123</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Century Gothic</vt:lpstr>
      <vt:lpstr>Roboto Slab</vt:lpstr>
      <vt:lpstr>Roboto</vt:lpstr>
      <vt:lpstr>Arial</vt:lpstr>
      <vt:lpstr>Calibri</vt:lpstr>
      <vt:lpstr>Times New Roman</vt:lpstr>
      <vt:lpstr>Marina</vt:lpstr>
      <vt:lpstr>Utilizing CAMS for the Assessment and Treatment of Suicidal Students in a University Counseling Center </vt:lpstr>
      <vt:lpstr>Session Description</vt:lpstr>
      <vt:lpstr>Objectives</vt:lpstr>
      <vt:lpstr>Hearing from the participants</vt:lpstr>
      <vt:lpstr>Prevention campaigns </vt:lpstr>
      <vt:lpstr>Suicide Statistics</vt:lpstr>
      <vt:lpstr>Oasis Counseling Center in Cairn University </vt:lpstr>
      <vt:lpstr>Suicide Assessment</vt:lpstr>
      <vt:lpstr>PowerPoint Presentation</vt:lpstr>
      <vt:lpstr>PowerPoint Presentation</vt:lpstr>
      <vt:lpstr>PowerPoint Presentation</vt:lpstr>
      <vt:lpstr>The Aim of the CAMS approach</vt:lpstr>
      <vt:lpstr>Philosophy of Care according to CAMS approach</vt:lpstr>
      <vt:lpstr>Rationale of CAMS</vt:lpstr>
      <vt:lpstr>Client Conditions for Treatment</vt:lpstr>
      <vt:lpstr>CAMS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CAMS Stabilization Plan</vt:lpstr>
      <vt:lpstr>Possible Interventions to Use with a CAMS treatment plan </vt:lpstr>
      <vt:lpstr>Coping Cards</vt:lpstr>
      <vt:lpstr>Hope Kit</vt:lpstr>
      <vt:lpstr>Integrating CAMS in a University Counseling Center</vt:lpstr>
      <vt:lpstr>Other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Utilizing CAMS for the Assessment and Treatment of Suicidal Students in a University Counseling Center</dc:title>
  <dc:creator>Ashlyn Jones</dc:creator>
  <cp:lastModifiedBy>Nolan Cummings</cp:lastModifiedBy>
  <cp:revision>2</cp:revision>
  <dcterms:modified xsi:type="dcterms:W3CDTF">2020-03-03T14:39:38Z</dcterms:modified>
</cp:coreProperties>
</file>