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99" r:id="rId3"/>
    <p:sldId id="422" r:id="rId4"/>
    <p:sldId id="416" r:id="rId5"/>
    <p:sldId id="353" r:id="rId6"/>
    <p:sldId id="351" r:id="rId7"/>
    <p:sldId id="363" r:id="rId8"/>
    <p:sldId id="366" r:id="rId9"/>
    <p:sldId id="325" r:id="rId10"/>
    <p:sldId id="382" r:id="rId11"/>
    <p:sldId id="355" r:id="rId12"/>
    <p:sldId id="356" r:id="rId13"/>
    <p:sldId id="381" r:id="rId14"/>
    <p:sldId id="423" r:id="rId15"/>
    <p:sldId id="365" r:id="rId16"/>
    <p:sldId id="360" r:id="rId17"/>
    <p:sldId id="380" r:id="rId18"/>
    <p:sldId id="417" r:id="rId19"/>
    <p:sldId id="418" r:id="rId20"/>
    <p:sldId id="419" r:id="rId21"/>
    <p:sldId id="394" r:id="rId22"/>
    <p:sldId id="395" r:id="rId23"/>
    <p:sldId id="396" r:id="rId24"/>
    <p:sldId id="383" r:id="rId25"/>
    <p:sldId id="397" r:id="rId26"/>
    <p:sldId id="398" r:id="rId27"/>
    <p:sldId id="420" r:id="rId28"/>
    <p:sldId id="421" r:id="rId29"/>
    <p:sldId id="387" r:id="rId30"/>
    <p:sldId id="402" r:id="rId31"/>
    <p:sldId id="403" r:id="rId32"/>
    <p:sldId id="404" r:id="rId33"/>
    <p:sldId id="405" r:id="rId34"/>
    <p:sldId id="406" r:id="rId35"/>
    <p:sldId id="407" r:id="rId36"/>
    <p:sldId id="409" r:id="rId37"/>
    <p:sldId id="410" r:id="rId38"/>
    <p:sldId id="411" r:id="rId39"/>
    <p:sldId id="412" r:id="rId40"/>
    <p:sldId id="414" r:id="rId41"/>
    <p:sldId id="415" r:id="rId42"/>
    <p:sldId id="424" r:id="rId43"/>
    <p:sldId id="384" r:id="rId44"/>
    <p:sldId id="392" r:id="rId45"/>
    <p:sldId id="375" r:id="rId4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ise, Hege" initials="RH" lastIdx="35" clrIdx="0">
    <p:extLst>
      <p:ext uri="{19B8F6BF-5375-455C-9EA6-DF929625EA0E}">
        <p15:presenceInfo xmlns:p15="http://schemas.microsoft.com/office/powerpoint/2012/main" userId="S-1-5-21-150927795-2069884688-1238954376-577920" providerId="AD"/>
      </p:ext>
    </p:extLst>
  </p:cmAuthor>
  <p:cmAuthor id="2" name="Alvarado, Cassandra" initials="AC" lastIdx="1" clrIdx="1">
    <p:extLst>
      <p:ext uri="{19B8F6BF-5375-455C-9EA6-DF929625EA0E}">
        <p15:presenceInfo xmlns:p15="http://schemas.microsoft.com/office/powerpoint/2012/main" userId="S-1-5-21-150927795-2069884688-1238954376-690276" providerId="AD"/>
      </p:ext>
    </p:extLst>
  </p:cmAuthor>
  <p:cmAuthor id="3" name="Rogers, Michael" initials="RM" lastIdx="18" clrIdx="2">
    <p:extLst>
      <p:ext uri="{19B8F6BF-5375-455C-9EA6-DF929625EA0E}">
        <p15:presenceInfo xmlns:p15="http://schemas.microsoft.com/office/powerpoint/2012/main" userId="S::mnrogers@usf.edu::3e0249a0-15f0-41e6-856c-23da280eaccd" providerId="AD"/>
      </p:ext>
    </p:extLst>
  </p:cmAuthor>
  <p:cmAuthor id="4" name="michele axford" initials="ma" lastIdx="1" clrIdx="3">
    <p:extLst>
      <p:ext uri="{19B8F6BF-5375-455C-9EA6-DF929625EA0E}">
        <p15:presenceInfo xmlns:p15="http://schemas.microsoft.com/office/powerpoint/2012/main" userId="02881575202f90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6986" autoAdjust="0"/>
  </p:normalViewPr>
  <p:slideViewPr>
    <p:cSldViewPr snapToGrid="0">
      <p:cViewPr varScale="1">
        <p:scale>
          <a:sx n="79" d="100"/>
          <a:sy n="79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3A95E0-2964-48C6-B5B0-6B564FB4CF3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70C09B-D0FD-4B17-A5E9-F4885BD1C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0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5CF23-E74D-4675-B139-173D8D572DA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F0DA55-5A45-4E0B-A728-5E04E98C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3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58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constructs – there are</a:t>
            </a:r>
            <a:r>
              <a:rPr lang="en-US" baseline="0" dirty="0"/>
              <a:t> no specific </a:t>
            </a:r>
            <a:r>
              <a:rPr lang="en-US" dirty="0"/>
              <a:t>biological</a:t>
            </a:r>
            <a:r>
              <a:rPr lang="en-US" baseline="0" dirty="0"/>
              <a:t> distinctions between racial groups, and the differences within a group are greater than between groups</a:t>
            </a:r>
            <a:endParaRPr lang="en-US" dirty="0"/>
          </a:p>
          <a:p>
            <a:r>
              <a:rPr lang="en-US" dirty="0"/>
              <a:t>Phenotypic expression is how our genes present in our physical</a:t>
            </a:r>
            <a:r>
              <a:rPr lang="en-US" baseline="0" dirty="0"/>
              <a:t> characteristics. Indicators for race and ethnicity have included things like skin, hair, and eye color as well as physical features associated with specific groups such as eye shape</a:t>
            </a:r>
          </a:p>
          <a:p>
            <a:r>
              <a:rPr lang="en-US" baseline="0" dirty="0"/>
              <a:t>Subjective meaning – the value and conceptions (including misconceptions) placed on race and ethnicity is subjectively determined </a:t>
            </a:r>
          </a:p>
          <a:p>
            <a:r>
              <a:rPr lang="en-US" baseline="0" dirty="0"/>
              <a:t>Differential treatment – bias toward and against different groups, includes overt, covert and institutional racism</a:t>
            </a:r>
          </a:p>
          <a:p>
            <a:r>
              <a:rPr lang="en-US" baseline="0" dirty="0"/>
              <a:t>Shared identity – collective group identity, common cultural beliefs, values, and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0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Self-explanatory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Self-explanatory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46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 – Was prominent in ancient</a:t>
            </a:r>
            <a:r>
              <a:rPr lang="en-US" baseline="0" dirty="0"/>
              <a:t> Africa with kinship systems and rites of passage initiations instituted to guide youth in learning and behaving.</a:t>
            </a:r>
          </a:p>
          <a:p>
            <a:r>
              <a:rPr lang="en-US" baseline="0" dirty="0"/>
              <a:t>Formal – Structured mechanism and organizationally managed; mentee and mentor paired by the college. BFSA Mentorship program.</a:t>
            </a:r>
          </a:p>
          <a:p>
            <a:r>
              <a:rPr lang="en-US" baseline="0" dirty="0"/>
              <a:t>Informal – offers mentee less structure, more casual relationship. Faculty step in and informally mentor. PWI faculty realize the need and step up informally.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1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Racial – examine racialized experience and dissonance beyond inward appraisals. Racial</a:t>
            </a:r>
            <a:r>
              <a:rPr lang="en-US" baseline="0" dirty="0"/>
              <a:t> cohesion is a construct that describes how racial identity, behaviors, relationships, interests, and/or agency regarding one’s own racial group coalesce.</a:t>
            </a:r>
          </a:p>
          <a:p>
            <a:r>
              <a:rPr lang="en-US" baseline="0" dirty="0"/>
              <a:t>College – Black students contend with new and often racially challenging educational environments.</a:t>
            </a:r>
          </a:p>
          <a:p>
            <a:r>
              <a:rPr lang="en-US" baseline="0" dirty="0"/>
              <a:t>Achievement – Mixed findings; Black students attending PWIs experience less educational satisfaction and attrition rates more than one and a half times White counterparts. HBCUs provide more congruent cultural spaces resulting in more motivation.</a:t>
            </a:r>
          </a:p>
          <a:p>
            <a:r>
              <a:rPr lang="en-US" dirty="0"/>
              <a:t>Psychosocial</a:t>
            </a:r>
            <a:r>
              <a:rPr lang="en-US" baseline="0" dirty="0"/>
              <a:t> – Appears to enhanced at HBCUs; trend towards holding more African-centered insights relating to history and culture.</a:t>
            </a:r>
          </a:p>
          <a:p>
            <a:r>
              <a:rPr lang="en-US" baseline="0" dirty="0"/>
              <a:t>Engagement – Participation in community-based activities and social commitment results in greater academic achievement, experience and overall adjustment.</a:t>
            </a:r>
          </a:p>
          <a:p>
            <a:r>
              <a:rPr lang="en-US" baseline="0" dirty="0"/>
              <a:t>Stress/Coping – Conflict within particular social environment. Stressful event or context can be perceived as either threatening or challenging.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3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Racism/</a:t>
            </a:r>
            <a:r>
              <a:rPr lang="en-US" dirty="0" err="1"/>
              <a:t>Microaggressions</a:t>
            </a:r>
            <a:r>
              <a:rPr lang="en-US" baseline="0" dirty="0"/>
              <a:t> – Blatant racism and subtle racial </a:t>
            </a:r>
            <a:r>
              <a:rPr lang="en-US" baseline="0" dirty="0" err="1"/>
              <a:t>microaggressions</a:t>
            </a:r>
            <a:r>
              <a:rPr lang="en-US" baseline="0" dirty="0"/>
              <a:t> emerge in racially assaultive remarks. Also, might present as stares/glances/put down/back-handed remarks/racist jokes/stressful confrontation.</a:t>
            </a:r>
          </a:p>
          <a:p>
            <a:r>
              <a:rPr lang="en-US" baseline="0" dirty="0"/>
              <a:t>Environment – Ideal is: inclusion of students/faculty/administrators, curriculum emphasizing historical and current experiences, support programs for recruitment, retention, graduation, mission that reinforces institution’s commitment to diversity/pluralism.</a:t>
            </a:r>
          </a:p>
          <a:p>
            <a:r>
              <a:rPr lang="en-US" baseline="0" dirty="0"/>
              <a:t>Socio-cultural – ethnic identity, immigrant status, gender roles, community orientation, and religion determines adjustment and retention. </a:t>
            </a:r>
            <a:r>
              <a:rPr lang="en-US" baseline="0" dirty="0" err="1"/>
              <a:t>Latinx</a:t>
            </a:r>
            <a:r>
              <a:rPr lang="en-US" baseline="0" dirty="0"/>
              <a:t> thrive at PWIs when adjusted socially. </a:t>
            </a:r>
          </a:p>
          <a:p>
            <a:r>
              <a:rPr lang="en-US" baseline="0" dirty="0"/>
              <a:t>Involvement – Faculty student interaction, mentorship, student organization participation. </a:t>
            </a:r>
          </a:p>
          <a:p>
            <a:r>
              <a:rPr lang="en-US" baseline="0" dirty="0"/>
              <a:t>Counter-Spaces – spaces or areas on PWI campus where </a:t>
            </a:r>
            <a:r>
              <a:rPr lang="en-US" baseline="0" dirty="0" err="1"/>
              <a:t>Latinx</a:t>
            </a:r>
            <a:r>
              <a:rPr lang="en-US" baseline="0" dirty="0"/>
              <a:t> students carve out in order to preserve their culture and develop a sense of belonging.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22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Harmony Ethic – Essence of Native beliefs. Guides both the beliefs and behaviors of Native People in the communal spirit of cooperation and contribution.</a:t>
            </a:r>
          </a:p>
          <a:p>
            <a:r>
              <a:rPr lang="en-US" dirty="0"/>
              <a:t>Nonaggressive/Noncompetitive – competition to benefit family/clan/tribe is acceptable; competition for personal gain is frowned upon.</a:t>
            </a:r>
          </a:p>
          <a:p>
            <a:r>
              <a:rPr lang="en-US" dirty="0"/>
              <a:t>Intermediaries – a way to minimize face-to-face hostility and can be facilitated by a respected member of the community</a:t>
            </a:r>
          </a:p>
          <a:p>
            <a:r>
              <a:rPr lang="en-US" dirty="0"/>
              <a:t>Reciprocity – Respectfully giving and of receiving is necessary for proper functioning of the community</a:t>
            </a:r>
          </a:p>
          <a:p>
            <a:r>
              <a:rPr lang="en-US" dirty="0"/>
              <a:t>Immanent Justice – Relieves feelings of wanting to control others; Natural order to things and Indian saying: “Never speak ill of someone because the wind will carry to that person and return on the wind to you 7 X stronger.”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98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Unemployment, inadequate housing, low educational levels, poverty levels, isolated living conditions.</a:t>
            </a:r>
          </a:p>
          <a:p>
            <a:r>
              <a:rPr lang="en-US" dirty="0"/>
              <a:t>Regular physical check-ups and blood tests.</a:t>
            </a:r>
          </a:p>
          <a:p>
            <a:r>
              <a:rPr lang="en-US" dirty="0"/>
              <a:t>Exploitation through discrimination, assimilation, relocation, disruption of familial and cultural patterns.</a:t>
            </a:r>
          </a:p>
          <a:p>
            <a:r>
              <a:rPr lang="en-US" dirty="0"/>
              <a:t>Cultural themes of belonging, independence, mastery, generosity. Where do you belong? What are you good at? What are your sources of strength?</a:t>
            </a:r>
          </a:p>
          <a:p>
            <a:r>
              <a:rPr lang="en-US" dirty="0"/>
              <a:t>Social events, family gatherings, powwows.</a:t>
            </a:r>
          </a:p>
          <a:p>
            <a:r>
              <a:rPr lang="en-US" dirty="0"/>
              <a:t>Acting as or learning from elders.</a:t>
            </a:r>
          </a:p>
          <a:p>
            <a:r>
              <a:rPr lang="en-US" dirty="0"/>
              <a:t>Learning other methods of dealing with stress, boredom, powerlessness, discrimination.</a:t>
            </a:r>
          </a:p>
          <a:p>
            <a:r>
              <a:rPr lang="en-US" dirty="0"/>
              <a:t>Address this possible “avoidance” if it becomes destructive.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9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</a:t>
            </a:r>
            <a:r>
              <a:rPr lang="en-US" baseline="0" dirty="0"/>
              <a:t> South African and transitioning to USA and the concept of Ubuntu living on in interpersonal interactions and role as therapist.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13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Awareness of personal beliefs, attitudes, and biases about the AA population and sensitivity to how these may influence one’s work with aa clients; development of an appreciation for AA culture; attitude of comfort, challenge, and satisfaction.</a:t>
            </a:r>
          </a:p>
          <a:p>
            <a:r>
              <a:rPr lang="en-US" dirty="0"/>
              <a:t>Understanding of the history, traditions, and values of AA culture, awareness of African-centered views of mental health, life adjustment, and helping; sensitivity to institutional barriers and prejudices; and matching of therapeutic approaches according to needs and backgrounds of AA. </a:t>
            </a:r>
          </a:p>
          <a:p>
            <a:r>
              <a:rPr lang="en-US" dirty="0"/>
              <a:t>Flexibility in utilizing approaches; effective communication by using appropriate language and non-verbal behaviors; familiarity of resources, programs, agencies appropriate for AA.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54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Intergroup Differences – Not all Asians are the same</a:t>
            </a:r>
          </a:p>
          <a:p>
            <a:r>
              <a:rPr lang="en-US" dirty="0"/>
              <a:t>Intergroup Conflict – Japanese and Chinese in the same group could result in not working together or being respectful of others – sociopolitical and historical backgrounds</a:t>
            </a:r>
          </a:p>
          <a:p>
            <a:r>
              <a:rPr lang="en-US" dirty="0"/>
              <a:t>Intragroup Differences – Southeast Asians have 5 groups and immigration dates and periods of time is important to consider.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07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 size - Remain small in size of group; limit number of</a:t>
            </a:r>
            <a:r>
              <a:rPr lang="en-US" baseline="0" dirty="0"/>
              <a:t> interaction and maximize the intervention effectiveness</a:t>
            </a:r>
          </a:p>
          <a:p>
            <a:r>
              <a:rPr lang="en-US" baseline="0" dirty="0"/>
              <a:t>Resistance – honest expression of feelings and hostility towards group leaders. Might think that therapy is for “crazy” people, instead use </a:t>
            </a:r>
            <a:r>
              <a:rPr lang="en-US" i="1" baseline="0" dirty="0"/>
              <a:t>counseling</a:t>
            </a:r>
            <a:r>
              <a:rPr lang="en-US" baseline="0" dirty="0"/>
              <a:t> or just </a:t>
            </a:r>
            <a:r>
              <a:rPr lang="en-US" i="1" baseline="0" dirty="0"/>
              <a:t>group</a:t>
            </a:r>
            <a:r>
              <a:rPr lang="en-US" baseline="0" dirty="0"/>
              <a:t>.</a:t>
            </a:r>
          </a:p>
          <a:p>
            <a:r>
              <a:rPr lang="en-US" baseline="0" dirty="0"/>
              <a:t>Leader – Leader’s mental set includes attitudes, values, beliefs, perceptions, opinions, and ides. Also able to know how to modify, deal with difficulties, and understand how culturally different people conceptualize and resolve problems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02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6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8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1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Intersectionality</a:t>
            </a:r>
            <a:r>
              <a:rPr lang="en-US" baseline="0" dirty="0"/>
              <a:t> is a helpful concept in understanding the actual lived experience of individuals rather than generalizing based off membership in a particular group</a:t>
            </a:r>
          </a:p>
          <a:p>
            <a:endParaRPr lang="en-US" sz="2100" baseline="0" dirty="0"/>
          </a:p>
          <a:p>
            <a:r>
              <a:rPr lang="en-US" sz="2100" dirty="0"/>
              <a:t>Practical Example -  How might the life of an affluent, white, Christian, American female student born in the United States differ from the life of a working class, heterosexual, Caribbean-born, Christian, immigrant female student?</a:t>
            </a:r>
          </a:p>
          <a:p>
            <a:r>
              <a:rPr lang="en-US" sz="2100" baseline="0" dirty="0"/>
              <a:t>F</a:t>
            </a:r>
            <a:r>
              <a:rPr lang="en-US" baseline="0" dirty="0"/>
              <a:t>or added complexity, what happens if these two people live in Birmingham, Alabama? How might that be different if one of them lived in New York City, New York?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70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3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the largest group of students are White, and s</a:t>
            </a:r>
            <a:r>
              <a:rPr lang="en-US" dirty="0"/>
              <a:t>ince a</a:t>
            </a:r>
            <a:r>
              <a:rPr lang="en-US" baseline="0" dirty="0"/>
              <a:t> portion of the non-resident alien and ethnicity unknown categories are students that identify as White (making it more than 50%), USF is considered a PWI – Predominately White Institution. However, USF ranks number 1 in the state of Florida for the highest percentage of students identifying as non-white.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7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</a:t>
            </a:r>
            <a:r>
              <a:rPr lang="en-US" baseline="0" dirty="0"/>
              <a:t>ing the diversity of faculty to student body, USF does not have the same ratio of non-white representation among its faculty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20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0DA55-5A45-4E0B-A728-5E04E98C6D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8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8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0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62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9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52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19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1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9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0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4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1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94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74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BCD4-9F10-44DC-AC9F-4BB9878DA2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A723-139F-465F-BCB4-D785BB6E8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5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8748-B7EA-4BD9-AA52-B5BC90827D0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E75A3D-B2EA-4436-A77A-79BA0413F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0" r:id="rId13"/>
    <p:sldLayoutId id="2147484091" r:id="rId14"/>
    <p:sldLayoutId id="2147484092" r:id="rId15"/>
    <p:sldLayoutId id="21474840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f.edu/student-affairs/multicultural-affair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f.edu/diversity/presidential-advisory/" TargetMode="External"/><Relationship Id="rId5" Type="http://schemas.openxmlformats.org/officeDocument/2006/relationships/hyperlink" Target="https://www.usf.edu/student-affairs/involvement/fraternity-and-sorority-life/about/councils.aspx" TargetMode="External"/><Relationship Id="rId4" Type="http://schemas.openxmlformats.org/officeDocument/2006/relationships/hyperlink" Target="https://www.usf.edu/student-affairs/multicultural-affairs/organizations/multicultural-community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bookcentral.proquest.com/lib/usf/detail.action?docID=5820417" TargetMode="External"/><Relationship Id="rId2" Type="http://schemas.openxmlformats.org/officeDocument/2006/relationships/hyperlink" Target="https://psycnet.apa.org/doi/10.4135/978145222968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77/0896920514532664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33014"/>
            <a:ext cx="7766936" cy="261782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Implementing a Students of Color Group at a Predominantly White Institution (PWI)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38186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Jason Axford, M.A., LMHC</a:t>
            </a:r>
          </a:p>
          <a:p>
            <a:r>
              <a:rPr lang="en-US" dirty="0"/>
              <a:t>Staff Clinician </a:t>
            </a:r>
          </a:p>
          <a:p>
            <a:r>
              <a:rPr lang="en-US" dirty="0"/>
              <a:t>University of South Florida Counseling Center</a:t>
            </a:r>
          </a:p>
        </p:txBody>
      </p:sp>
    </p:spTree>
    <p:extLst>
      <p:ext uri="{BB962C8B-B14F-4D97-AF65-F5344CB8AC3E}">
        <p14:creationId xmlns:p14="http://schemas.microsoft.com/office/powerpoint/2010/main" val="16728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8511-B9BE-45C5-82BC-AA0B14F09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USF Counseling Center – Tampa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03AE-9B0A-4013-BE5A-11A460A95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Helicopter View (Campus)</a:t>
            </a:r>
          </a:p>
          <a:p>
            <a:pPr marL="0" indent="0">
              <a:buNone/>
            </a:pPr>
            <a:r>
              <a:rPr lang="en-US" sz="2000" dirty="0"/>
              <a:t>Overview … of USF Counseling Center – 40000+ students, diverse, urban, non-traditional, state school etc.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On the Ground (Counseling Center)</a:t>
            </a:r>
          </a:p>
          <a:p>
            <a:pPr marL="0" indent="0">
              <a:buNone/>
            </a:pPr>
            <a:r>
              <a:rPr lang="en-US" sz="2200" dirty="0"/>
              <a:t>35 clinicians, robust group therapy, short-term model, climate and culture, framework, competence etc.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First Person Control (Counselor/Group Leader)</a:t>
            </a:r>
          </a:p>
          <a:p>
            <a:pPr marL="0" indent="0">
              <a:buNone/>
            </a:pPr>
            <a:r>
              <a:rPr lang="en-US" sz="2200" dirty="0"/>
              <a:t>Counselor racial identity, bias, mentorship, racial microaggression, counter spaces liberation psychology, etc. </a:t>
            </a:r>
          </a:p>
        </p:txBody>
      </p:sp>
    </p:spTree>
    <p:extLst>
      <p:ext uri="{BB962C8B-B14F-4D97-AF65-F5344CB8AC3E}">
        <p14:creationId xmlns:p14="http://schemas.microsoft.com/office/powerpoint/2010/main" val="395054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4" y="56865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Ethnic Diversity among USF Tampa Students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2" y="2160588"/>
            <a:ext cx="7762873" cy="3881437"/>
          </a:xfrm>
        </p:spPr>
      </p:pic>
    </p:spTree>
    <p:extLst>
      <p:ext uri="{BB962C8B-B14F-4D97-AF65-F5344CB8AC3E}">
        <p14:creationId xmlns:p14="http://schemas.microsoft.com/office/powerpoint/2010/main" val="308025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4" y="5959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Ethnic Diversity among USF Faculty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2" y="2160588"/>
            <a:ext cx="7762873" cy="3881437"/>
          </a:xfrm>
        </p:spPr>
      </p:pic>
    </p:spTree>
    <p:extLst>
      <p:ext uri="{BB962C8B-B14F-4D97-AF65-F5344CB8AC3E}">
        <p14:creationId xmlns:p14="http://schemas.microsoft.com/office/powerpoint/2010/main" val="297341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6985-EEBB-4A06-8A2B-8632FBC6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USF Tampa Campus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9F856-8496-41D2-866A-4A0CE8389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50958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Office of Multicultural Affairs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Provides programming specifically for racial and ethnic minority students as well as other culturally diverse groups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https://www.usf.edu/student-affairs/multicultural-affairs/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Student Organizations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Multiple student groups related to Arab/Middle Eastern, Asian/Pacific Islander, Black/African, Latinx, Caribbean, and intersectional student organizations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https://www.usf.edu/student-affairs/multicultural-affairs/organizations/multicultural-community.aspx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Greek Life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Fraternities and sororities with historically African American (Pan-Hellenic) or Asian, Middle Eastern, Latino backgrounds (Multicultural Greek Council)</a:t>
            </a:r>
            <a:endParaRPr lang="en-US" dirty="0">
              <a:hlinkClick r:id="rId5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5"/>
              </a:rPr>
              <a:t>https://www.usf.edu/student-affairs/involvement/fraternity-and-sorority-life/about/councils.aspx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Presidential Advisory Committees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Status of Latinos and Committee on Black Affairs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6"/>
              </a:rPr>
              <a:t>https://www.usf.edu/diversity/presidential-advisory/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01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3780FC-2B0E-4426-A948-C2904224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Race, Ethnicity, Racism, and Racial Healing </a:t>
            </a:r>
          </a:p>
        </p:txBody>
      </p:sp>
    </p:spTree>
    <p:extLst>
      <p:ext uri="{BB962C8B-B14F-4D97-AF65-F5344CB8AC3E}">
        <p14:creationId xmlns:p14="http://schemas.microsoft.com/office/powerpoint/2010/main" val="382370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01600"/>
            <a:ext cx="4676775" cy="107721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Race and Ethnicity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0175" y="513497"/>
            <a:ext cx="1164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en-US" sz="4000" dirty="0">
                <a:ln w="0"/>
                <a:solidFill>
                  <a:schemeClr val="accent1"/>
                </a:solidFill>
              </a:rPr>
              <a:t>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6" y="2188960"/>
            <a:ext cx="18181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6">
                    <a:lumMod val="75000"/>
                  </a:schemeClr>
                </a:solidFill>
              </a:rPr>
              <a:t>based on</a:t>
            </a:r>
            <a:endParaRPr lang="en-US" sz="3200" b="0" cap="none" spc="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4089" y="3157291"/>
            <a:ext cx="26757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6">
                    <a:lumMod val="75000"/>
                  </a:schemeClr>
                </a:solidFill>
              </a:rPr>
              <a:t>and are given</a:t>
            </a:r>
            <a:endParaRPr lang="en-US" sz="3200" b="0" cap="none" spc="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6293" y="4761594"/>
            <a:ext cx="16081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6">
                    <a:lumMod val="75000"/>
                  </a:schemeClr>
                </a:solidFill>
              </a:rPr>
              <a:t>through</a:t>
            </a:r>
            <a:endParaRPr lang="en-US" sz="3200" b="0" cap="none" spc="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ECDABE-1F91-477F-B10C-39C9E889E757}"/>
              </a:ext>
            </a:extLst>
          </p:cNvPr>
          <p:cNvSpPr txBox="1"/>
          <p:nvPr/>
        </p:nvSpPr>
        <p:spPr>
          <a:xfrm>
            <a:off x="6530288" y="499636"/>
            <a:ext cx="2547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49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Social Constructs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29726-AA98-47E0-B079-31235B57DD25}"/>
              </a:ext>
            </a:extLst>
          </p:cNvPr>
          <p:cNvSpPr txBox="1"/>
          <p:nvPr/>
        </p:nvSpPr>
        <p:spPr>
          <a:xfrm>
            <a:off x="2584054" y="2196041"/>
            <a:ext cx="535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49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Phenotypic Expression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D88BB-8CC2-4ECB-9C68-FFE82B75E52E}"/>
              </a:ext>
            </a:extLst>
          </p:cNvPr>
          <p:cNvSpPr txBox="1"/>
          <p:nvPr/>
        </p:nvSpPr>
        <p:spPr>
          <a:xfrm>
            <a:off x="769541" y="4082815"/>
            <a:ext cx="362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49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Subjective Meaning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7DB1C4-168A-4401-9718-13F8071465CE}"/>
              </a:ext>
            </a:extLst>
          </p:cNvPr>
          <p:cNvSpPr txBox="1"/>
          <p:nvPr/>
        </p:nvSpPr>
        <p:spPr>
          <a:xfrm>
            <a:off x="5275257" y="4445340"/>
            <a:ext cx="3876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49E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Differential Treatment &amp; Shared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283" y="1631349"/>
            <a:ext cx="8736742" cy="5668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Race-related stress can be described as the psychological or emotional distress that an individual or group of people experience as a result of being a target of racial discriminatory acts. Racial discrimination is multidimensional and often occurs on three different levels - individual, institutional, and cultural.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effects of racism have the potential to negatively impact every aspect of a student of color’s life. 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Self-esteem, body image, and self-confidence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 treatment in courses, on-campus housing, employment 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Internships, professional networking, and job opportunities 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connection, romantic relationships &amp; feelings of belonging 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loan debt, scholarship opportunities, graduation rates </a:t>
            </a:r>
          </a:p>
          <a:p>
            <a:pPr lvl="1" algn="r" defTabSz="457200"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75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984" y="582767"/>
            <a:ext cx="7976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Stress … It’s part of LIFE, however,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Race-Related Stress:</a:t>
            </a:r>
            <a:endParaRPr lang="en-US" sz="3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2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908" y="2174274"/>
            <a:ext cx="8736742" cy="474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Having pride in one’s racial and ethnic identity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Connecting to a supportive community 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Having faculty and staff serve as mentors and role models, particularly faculty and staff of color 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Having other ac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knowledge and validate the impact of racism in student of color’s everyday life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Knowledge of effective strategies for navigating predominately white institutions 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Well-developed healthy coping skills </a:t>
            </a:r>
          </a:p>
          <a:p>
            <a:pPr marR="0" algn="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75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984" y="582767"/>
            <a:ext cx="7976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Stress … It’s a part of LIFE …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Buffers to Race Related Stress </a:t>
            </a:r>
            <a:endParaRPr lang="en-US" sz="3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28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 African American College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Benefits of Mentoring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Formal Mentoring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Informal Mentoring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400" dirty="0"/>
              <a:t>(</a:t>
            </a:r>
            <a:r>
              <a:rPr lang="en-US" sz="2400" dirty="0" err="1"/>
              <a:t>Sinanan</a:t>
            </a:r>
            <a:r>
              <a:rPr lang="en-US" sz="2400" dirty="0"/>
              <a:t>, 2016)</a:t>
            </a:r>
          </a:p>
        </p:txBody>
      </p:sp>
    </p:spTree>
    <p:extLst>
      <p:ext uri="{BB962C8B-B14F-4D97-AF65-F5344CB8AC3E}">
        <p14:creationId xmlns:p14="http://schemas.microsoft.com/office/powerpoint/2010/main" val="1505693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Cohesion on Campus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Racial Cohesion &amp; Dissonance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College Contexts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Black College Students &amp; Achievement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Psychosocial Adjustment &amp; Racial Identity in College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School &amp; Civic Engagement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Stress &amp; Coping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/>
              <a:t>(Bentley-Edwards et.al, 2015)</a:t>
            </a:r>
          </a:p>
        </p:txBody>
      </p:sp>
    </p:spTree>
    <p:extLst>
      <p:ext uri="{BB962C8B-B14F-4D97-AF65-F5344CB8AC3E}">
        <p14:creationId xmlns:p14="http://schemas.microsoft.com/office/powerpoint/2010/main" val="34431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0821-7D5D-4234-BAF1-C341A997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6A4B9-A8A4-4BD1-9A94-E18561D44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Some information contained in this presentation has been adapted from materials prepared by the USF Counseling Center’s Committee on Diversity and Inclusion (CODI).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39487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Latinx</a:t>
            </a:r>
            <a:r>
              <a:rPr lang="en-US" dirty="0"/>
              <a:t> Students and Racism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Impact of Race and Racial </a:t>
            </a:r>
            <a:r>
              <a:rPr lang="en-US" sz="2400" dirty="0" err="1"/>
              <a:t>Microaggressions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Campus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Socio-cultural Factors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Involvement Factors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Development of Counter-Spaces</a:t>
            </a:r>
          </a:p>
          <a:p>
            <a:endParaRPr lang="en-US" sz="2400" dirty="0"/>
          </a:p>
          <a:p>
            <a:pPr marL="0" indent="0" algn="r">
              <a:buNone/>
            </a:pPr>
            <a:r>
              <a:rPr lang="en-US" sz="2400" dirty="0"/>
              <a:t>(Robertson et.al, 2016)</a:t>
            </a:r>
          </a:p>
        </p:txBody>
      </p:sp>
    </p:spTree>
    <p:extLst>
      <p:ext uri="{BB962C8B-B14F-4D97-AF65-F5344CB8AC3E}">
        <p14:creationId xmlns:p14="http://schemas.microsoft.com/office/powerpoint/2010/main" val="4042187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 Your Racial Identity</a:t>
            </a:r>
          </a:p>
        </p:txBody>
      </p:sp>
    </p:spTree>
    <p:extLst>
      <p:ext uri="{BB962C8B-B14F-4D97-AF65-F5344CB8AC3E}">
        <p14:creationId xmlns:p14="http://schemas.microsoft.com/office/powerpoint/2010/main" val="2281715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85775"/>
            <a:ext cx="578167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36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828675"/>
            <a:ext cx="5429250" cy="400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28749"/>
            <a:ext cx="5690286" cy="219223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A631BB5-7A5A-4C68-8B54-541B31A0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685" y="3620986"/>
            <a:ext cx="1779374" cy="49381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(Singh, 2019)</a:t>
            </a:r>
          </a:p>
        </p:txBody>
      </p:sp>
    </p:spTree>
    <p:extLst>
      <p:ext uri="{BB962C8B-B14F-4D97-AF65-F5344CB8AC3E}">
        <p14:creationId xmlns:p14="http://schemas.microsoft.com/office/powerpoint/2010/main" val="547445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6DFE-DDB5-4657-B0B1-FB3B6CBE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Healing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1664C2-302D-4364-9E9F-A05F275E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680" y="5869459"/>
            <a:ext cx="2789652" cy="3789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(Singh, 2019)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655" y="1232231"/>
            <a:ext cx="4772025" cy="439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15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(Racially) Heal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Know Your Racial Identity:</a:t>
            </a:r>
            <a:r>
              <a:rPr lang="en-US" i="1" dirty="0"/>
              <a:t> </a:t>
            </a:r>
            <a:r>
              <a:rPr lang="en-US" dirty="0"/>
              <a:t>Explore what you know about your racial identity and what you were taught (or not taught) about race and racism.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Explore Your Internalized Racism:</a:t>
            </a:r>
            <a:r>
              <a:rPr lang="en-US" i="1" dirty="0"/>
              <a:t> </a:t>
            </a:r>
            <a:r>
              <a:rPr lang="en-US" dirty="0"/>
              <a:t>Identify belief systems about race and racism that aren’t yours, and develop new and more helpful thoughts and feelings.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(Re)learn the History of Racism: </a:t>
            </a:r>
            <a:r>
              <a:rPr lang="en-US" dirty="0"/>
              <a:t>Discover new knowledge and gain a new understanding about racism and how this system of oppression works.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Grieve and Name Racism: </a:t>
            </a:r>
            <a:r>
              <a:rPr lang="en-US" dirty="0"/>
              <a:t>Acknowledge the stages of grief that come with more awareness, learning, and action on racism.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Raise Your Race-Consciousness: </a:t>
            </a:r>
            <a:r>
              <a:rPr lang="en-US" dirty="0"/>
              <a:t>Learn how to act more consciously as a racial being and be a positive influence on others to do the same</a:t>
            </a:r>
          </a:p>
          <a:p>
            <a:pPr marL="0" indent="0" algn="r">
              <a:buNone/>
            </a:pPr>
            <a:r>
              <a:rPr lang="en-US" dirty="0"/>
              <a:t>(Singh, 2019)</a:t>
            </a:r>
          </a:p>
        </p:txBody>
      </p:sp>
    </p:spTree>
    <p:extLst>
      <p:ext uri="{BB962C8B-B14F-4D97-AF65-F5344CB8AC3E}">
        <p14:creationId xmlns:p14="http://schemas.microsoft.com/office/powerpoint/2010/main" val="453253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(Racially) Heal … continued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Catch Yourself in the Flow of Racism: </a:t>
            </a:r>
            <a:r>
              <a:rPr lang="en-US" dirty="0"/>
              <a:t>Understand that racism can arise in spontaneous and unexpected ways, and develop skills to interrupt these instances.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Understand Racism in Relationships: </a:t>
            </a:r>
            <a:r>
              <a:rPr lang="en-US" dirty="0"/>
              <a:t>Recognize how racism plays out in interpersonal relationships across a variety of settings and learn to identify when it is happening.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Reclaim Your Whole Racial Self: </a:t>
            </a:r>
            <a:r>
              <a:rPr lang="en-US" dirty="0"/>
              <a:t>Honor the ways you have changed and the authenticity that comes with individual racial healing.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Be a Racial Ally: </a:t>
            </a:r>
            <a:r>
              <a:rPr lang="en-US" dirty="0"/>
              <a:t>Learn ways you can help others and work for racial justice.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Engage in Collective Racial Healing: </a:t>
            </a:r>
            <a:r>
              <a:rPr lang="en-US" dirty="0"/>
              <a:t>Find ways to build circles of accountability and support for community racial healing. </a:t>
            </a:r>
          </a:p>
          <a:p>
            <a:pPr marL="0" indent="0" algn="r">
              <a:buNone/>
            </a:pPr>
            <a:r>
              <a:rPr lang="en-US" dirty="0"/>
              <a:t>(Singh, 2019)</a:t>
            </a:r>
          </a:p>
        </p:txBody>
      </p:sp>
    </p:spTree>
    <p:extLst>
      <p:ext uri="{BB962C8B-B14F-4D97-AF65-F5344CB8AC3E}">
        <p14:creationId xmlns:p14="http://schemas.microsoft.com/office/powerpoint/2010/main" val="3391145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57326"/>
            <a:ext cx="8596668" cy="2133600"/>
          </a:xfrm>
        </p:spPr>
        <p:txBody>
          <a:bodyPr>
            <a:normAutofit/>
          </a:bodyPr>
          <a:lstStyle/>
          <a:p>
            <a:pPr algn="r"/>
            <a:r>
              <a:rPr lang="en-US" sz="5400" dirty="0"/>
              <a:t>Group Therapy</a:t>
            </a:r>
          </a:p>
        </p:txBody>
      </p:sp>
    </p:spTree>
    <p:extLst>
      <p:ext uri="{BB962C8B-B14F-4D97-AF65-F5344CB8AC3E}">
        <p14:creationId xmlns:p14="http://schemas.microsoft.com/office/powerpoint/2010/main" val="4195076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A06DB0-EB3D-4FCC-A2AC-E166855F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of Color Groups: Culture-specific group vs. encompassing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12DA38-3C6B-4A61-AC67-55327D71E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Most of the research that I read tended to focus on people of color experiences in mixed groups or groups that were focused one specific populations such as Native Americans or Latinx people.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Provide snap shots of important considerations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Share my experience in putting this group together, incorporating my lived experience and including the group’s general composition and its impact on group functioning</a:t>
            </a:r>
          </a:p>
        </p:txBody>
      </p:sp>
    </p:spTree>
    <p:extLst>
      <p:ext uri="{BB962C8B-B14F-4D97-AF65-F5344CB8AC3E}">
        <p14:creationId xmlns:p14="http://schemas.microsoft.com/office/powerpoint/2010/main" val="4288487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4020-0EBF-413A-840F-20C87519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1957"/>
            <a:ext cx="8596668" cy="1320800"/>
          </a:xfrm>
        </p:spPr>
        <p:txBody>
          <a:bodyPr/>
          <a:lstStyle/>
          <a:p>
            <a:r>
              <a:rPr lang="en-US" dirty="0"/>
              <a:t>Group Counseling With Native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F1F0-8BFF-468F-9934-A4903F57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Native Traditions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Harmony Ethic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Nonaggressive and Noncompetitive approach to life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Intermediaries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Reciprocity and the practice of generosity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A belief in immanent justice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r">
              <a:buNone/>
            </a:pPr>
            <a:r>
              <a:rPr lang="en-US" dirty="0"/>
              <a:t>(Garrett, 2004)</a:t>
            </a:r>
          </a:p>
        </p:txBody>
      </p:sp>
    </p:spTree>
    <p:extLst>
      <p:ext uri="{BB962C8B-B14F-4D97-AF65-F5344CB8AC3E}">
        <p14:creationId xmlns:p14="http://schemas.microsoft.com/office/powerpoint/2010/main" val="14822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6CBD4-907E-4207-8D79-92AE2C85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5FA3-3AD5-423D-8160-F22F2505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Intro/Beginning – 10 minutes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USF </a:t>
            </a:r>
            <a:r>
              <a:rPr lang="en-US" sz="2400" dirty="0" smtClean="0"/>
              <a:t>Context – 15 minutes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Race, Racism, Racial Healing </a:t>
            </a:r>
            <a:r>
              <a:rPr lang="en-US" sz="2400" dirty="0" smtClean="0"/>
              <a:t>– 15 minutes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Group Therapy with People of Color </a:t>
            </a:r>
            <a:r>
              <a:rPr lang="en-US" sz="2400" dirty="0" smtClean="0"/>
              <a:t>– 15 minutes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My Journey </a:t>
            </a:r>
            <a:r>
              <a:rPr lang="en-US" sz="2400" dirty="0" smtClean="0"/>
              <a:t>– 25 minutes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Q &amp; A – 10 minutes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91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7E5E1-3A6E-4857-BF86-9D64F866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Counseling With Native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72A0E-85A1-4DA0-8B4B-F864BAF0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Native Traditions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Entering the Circle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Traditional Native perspective AND Contemporary therapeutic perspectives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“Healing Circle” or “Talking Circle”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Walking the Path Together – Level of acculturation (informal) assessment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/>
              <a:t>Values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/>
              <a:t>Geographic origin/residence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/>
              <a:t>Tribal affiliation</a:t>
            </a:r>
          </a:p>
          <a:p>
            <a:pPr marL="1371600" lvl="3" indent="0" algn="r">
              <a:buNone/>
            </a:pPr>
            <a:r>
              <a:rPr lang="en-US" sz="1600" dirty="0"/>
              <a:t>(Garrett, 2004)</a:t>
            </a:r>
          </a:p>
          <a:p>
            <a:pPr lvl="3" algn="r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3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1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9EC3-3509-4340-A236-0F78BC59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Counseling With Native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000CD-8424-4E22-979D-0C07EAD44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Native Traditions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Recommendations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err="1"/>
              <a:t>Sociodemographics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Physiology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Historical Context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Acculturation/Identity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Isolation/Social Connectedness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Generational Splits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Coping Mechanisms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Noninterference</a:t>
            </a:r>
          </a:p>
          <a:p>
            <a:pPr marL="914400" lvl="2" indent="0" algn="r">
              <a:buNone/>
            </a:pPr>
            <a:r>
              <a:rPr lang="en-US" sz="1800" dirty="0"/>
              <a:t>(Garrett, 2004)</a:t>
            </a:r>
          </a:p>
          <a:p>
            <a:pPr lvl="2" algn="r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642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ECF9-1BE7-4102-B23F-0A9F6803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Afrocentric Approach to Counseling Groups with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24E1A-E5DC-41EC-8B02-5EAE36E69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u="sng" dirty="0"/>
              <a:t>UBUNTU</a:t>
            </a:r>
          </a:p>
          <a:p>
            <a:pPr marL="0" indent="0" algn="ctr">
              <a:buNone/>
            </a:pPr>
            <a:endParaRPr lang="en-US" sz="2800" u="sng" dirty="0"/>
          </a:p>
          <a:p>
            <a:pPr marL="0" indent="0" algn="ctr">
              <a:buNone/>
            </a:pPr>
            <a:r>
              <a:rPr lang="en-US" sz="2800" i="1" dirty="0"/>
              <a:t>I am because we are; and because we are, therefore I am.</a:t>
            </a:r>
            <a:r>
              <a:rPr lang="en-US" dirty="0"/>
              <a:t> </a:t>
            </a:r>
          </a:p>
          <a:p>
            <a:pPr marL="0" indent="0" algn="r">
              <a:buNone/>
            </a:pPr>
            <a:r>
              <a:rPr lang="en-US" sz="2800" dirty="0"/>
              <a:t>- </a:t>
            </a:r>
            <a:r>
              <a:rPr lang="en-US" sz="2800" dirty="0" err="1"/>
              <a:t>Mibiti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2810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CEAF-F885-4F17-8EF0-F491037D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Afrocentric Approach to Counseling Groups with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5502-4AAB-4AD2-9266-FECB0EDD53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African-Centered Values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Spirituality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Movement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Affect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Communalism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Orality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Socially Defined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8C1D7-ECEA-4280-9FD4-A9DA8EB1E8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African-Centered Values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Time Perspective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Cooperation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Mutual Respect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Emotional Vitality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Racial Identity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Gender Issues</a:t>
            </a:r>
          </a:p>
          <a:p>
            <a:pPr marL="457200" lvl="1" indent="0" algn="r">
              <a:buNone/>
            </a:pPr>
            <a:endParaRPr lang="en-US" sz="2000" dirty="0"/>
          </a:p>
          <a:p>
            <a:pPr marL="457200" lvl="1" indent="0" algn="r">
              <a:buNone/>
            </a:pPr>
            <a:r>
              <a:rPr lang="en-US" sz="2000" dirty="0"/>
              <a:t>(Pack-Brown, 2004)</a:t>
            </a:r>
          </a:p>
        </p:txBody>
      </p:sp>
    </p:spTree>
    <p:extLst>
      <p:ext uri="{BB962C8B-B14F-4D97-AF65-F5344CB8AC3E}">
        <p14:creationId xmlns:p14="http://schemas.microsoft.com/office/powerpoint/2010/main" val="3410760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211D-3B97-4078-BA3E-3A777F56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Afrocentric Approach to Counseling Groups with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C8B9B-9331-45DF-87CA-691751B5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400" dirty="0"/>
              <a:t>African-Centered Values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Racial Identity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/>
              <a:t>Critical focus on acculturation, ethnicity, and race in African American group work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/>
              <a:t>Strong racial identity = high self-esteem/self-clarity/differences in others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/>
              <a:t>Racial Identity Development (RID)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600" dirty="0"/>
              <a:t>4 Statuses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600" dirty="0"/>
              <a:t>Progress through these stages influences African Americans group members: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200" dirty="0"/>
              <a:t>Cognitive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200" dirty="0"/>
              <a:t>Emotional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200" dirty="0"/>
              <a:t>Physical behaviors</a:t>
            </a:r>
          </a:p>
          <a:p>
            <a:pPr marL="1828800" lvl="4" indent="0" algn="r">
              <a:buNone/>
            </a:pPr>
            <a:r>
              <a:rPr lang="en-US" sz="2200" dirty="0"/>
              <a:t>(Pack-Brown, 2004)</a:t>
            </a:r>
          </a:p>
          <a:p>
            <a:pPr lvl="4" algn="r"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119028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D76F-2625-4359-B5FB-FD5EEF41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Afrocentric Approach to Counseling Groups with African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FD2C-FC59-4A39-9265-7F293C20D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Diversity-Competent Group Leaders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Beliefs and Attitudes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Knowledge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Skills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 algn="r">
              <a:buNone/>
            </a:pPr>
            <a:r>
              <a:rPr lang="en-US" sz="2000" dirty="0"/>
              <a:t>(Pack-Brown, 2004)</a:t>
            </a:r>
          </a:p>
        </p:txBody>
      </p:sp>
    </p:spTree>
    <p:extLst>
      <p:ext uri="{BB962C8B-B14F-4D97-AF65-F5344CB8AC3E}">
        <p14:creationId xmlns:p14="http://schemas.microsoft.com/office/powerpoint/2010/main" val="665105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9464D-D81E-4B9F-81F6-B2F53C93C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Group Counseling With Asians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313C0-9137-44BE-B69E-C848AB1E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General Considerations About Asian Americans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Intergroup Differences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Intergroup Conflict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Intragroup Differences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 algn="r">
              <a:buNone/>
            </a:pPr>
            <a:r>
              <a:rPr lang="en-US" sz="2000" dirty="0"/>
              <a:t>(Chung, 2004)</a:t>
            </a:r>
          </a:p>
        </p:txBody>
      </p:sp>
    </p:spTree>
    <p:extLst>
      <p:ext uri="{BB962C8B-B14F-4D97-AF65-F5344CB8AC3E}">
        <p14:creationId xmlns:p14="http://schemas.microsoft.com/office/powerpoint/2010/main" val="4258434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7530-412B-46E4-AB7B-101E9370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Counseling With Asians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61FE6-DE24-4CDE-BABC-266865208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Racial/Ethnic Identity of Group Leaders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Awareness of own and group members’ racial/ethnic identities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Racial/ethnic identities affects group dynamics and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Must undergo in-depth analysis of own racial/ethnic identities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Examination of personal prejudices, stereotypes and biases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Accept concept of White Privilege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Identify and develop awareness of countertransference issues – e.g. Asian men might have a problem with female group leaders if coming from male-dominated cultures.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 algn="r">
              <a:buNone/>
            </a:pPr>
            <a:r>
              <a:rPr lang="en-US" sz="2000" dirty="0"/>
              <a:t>(Chung, 2004)</a:t>
            </a:r>
          </a:p>
          <a:p>
            <a:pPr lvl="1" algn="r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7502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CDCD-34CD-4437-9F49-CD598DC2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Counseling With Asians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5BD90-7724-4D0F-9EBB-00413D8BC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Considerations for the Role of the Group Leader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Might require modification when working with this population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May need to be in role of expert, educator, problem solver, information giver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May require greater structure with more directness and less passive leadership role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Expression of emotions is not easy, creation of nonthreatening and safe group environment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Confidentiality is very important, reduces fear and anxiety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May need to self-disclose as role-modeling, however, caution not to overuse</a:t>
            </a:r>
          </a:p>
          <a:p>
            <a:pPr marL="457200" lvl="1" indent="0" algn="r">
              <a:buNone/>
            </a:pPr>
            <a:endParaRPr lang="en-US" sz="2200" dirty="0"/>
          </a:p>
          <a:p>
            <a:pPr marL="457200" lvl="1" indent="0" algn="r">
              <a:buNone/>
            </a:pPr>
            <a:r>
              <a:rPr lang="en-US" sz="2200" dirty="0"/>
              <a:t>(Chung, 2004)</a:t>
            </a:r>
          </a:p>
          <a:p>
            <a:pPr lvl="1" algn="r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211328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DEFC-C4F4-4D07-A8A7-9E872993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Psychoeducational and Counseling Groups with Latinx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E393-E9FB-4B0E-84A6-09B0B062F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Group Work With Latinx Students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Pre-group Planning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Group Size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Resistance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Leader Culture-Specific Knowledge and Self-Knowledge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914400" lvl="2" indent="0" algn="r">
              <a:buNone/>
            </a:pPr>
            <a:r>
              <a:rPr lang="en-US" sz="1800" dirty="0"/>
              <a:t>(Rivera, 2004)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4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Lots of information; going to jump right in!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4 students of color identified populations, however, there’s 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Similarities/Differences/Nuances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3 experiential exercises – 1 large group and 2 pre-selected small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Q &amp; A – relative to your college (location, size, status, resources)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Follow up material and resources available (upon request)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I’m available after presentation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4894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F66-230B-4E27-942C-C3D3416C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Psychoeducational and Counseling Groups with Latinx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93583-8BF0-46C7-8B3B-62450DBFE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Interventions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Listening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Understanding and Responding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57200" lvl="1" indent="0" algn="r">
              <a:buNone/>
            </a:pPr>
            <a:r>
              <a:rPr lang="en-US" sz="2000" dirty="0"/>
              <a:t>(Rivera, 2004)</a:t>
            </a:r>
          </a:p>
          <a:p>
            <a:pPr lvl="1" algn="r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765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10D4-A1C5-4477-B7E7-520EA661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Psychoeducational and Counseling Groups with Latinx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83F1C-18DB-48A0-A32E-5432A038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Behavioral Change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Conventional vs </a:t>
            </a:r>
            <a:r>
              <a:rPr lang="en-US" sz="2200" dirty="0" err="1"/>
              <a:t>Latinx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Specific/Measurable vs Task/Psychoeducational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1371600" lvl="3" indent="0" algn="ctr">
              <a:buNone/>
            </a:pPr>
            <a:r>
              <a:rPr lang="en-US" sz="1800" i="1" dirty="0"/>
              <a:t>“Change must be seen from a culture-specific perspective ad not only as a quantitative/absolute behavior modification on the part of the client.”</a:t>
            </a:r>
            <a:r>
              <a:rPr lang="en-US" sz="1800" dirty="0"/>
              <a:t>  </a:t>
            </a:r>
          </a:p>
          <a:p>
            <a:pPr marL="1371600" lvl="3" indent="0" algn="r">
              <a:buNone/>
            </a:pPr>
            <a:r>
              <a:rPr lang="en-US" sz="1800" dirty="0"/>
              <a:t>(Rivera, 2004)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590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C02D-2D74-4652-AE0F-BB00337C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USF People of Color Group came into existence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FC28-69F5-4096-8CD3-053D5AEA1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Proposing the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Filling the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Content, Activities, Process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Important things I learned </a:t>
            </a:r>
          </a:p>
        </p:txBody>
      </p:sp>
    </p:spTree>
    <p:extLst>
      <p:ext uri="{BB962C8B-B14F-4D97-AF65-F5344CB8AC3E}">
        <p14:creationId xmlns:p14="http://schemas.microsoft.com/office/powerpoint/2010/main" val="2674803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A19A-11BF-4E20-A02D-9307D1A2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USF Counseling Center People of Color Group – </a:t>
            </a:r>
            <a:r>
              <a:rPr lang="en-US" i="1" dirty="0" smtClean="0"/>
              <a:t>Our Voices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E0DA-D6C6-4D57-A645-BECA6A31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43149"/>
            <a:ext cx="8596668" cy="3698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Introductory Group Exercises – </a:t>
            </a:r>
            <a:r>
              <a:rPr lang="en-US" sz="2400" b="1" dirty="0" smtClean="0"/>
              <a:t>Volunteers </a:t>
            </a:r>
            <a:r>
              <a:rPr lang="en-US" sz="2400" b="1" dirty="0"/>
              <a:t>… COME ON DOWN!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Initial Impressions</a:t>
            </a:r>
          </a:p>
          <a:p>
            <a:pPr marL="0" indent="0">
              <a:buNone/>
            </a:pPr>
            <a:r>
              <a:rPr lang="en-US" dirty="0"/>
              <a:t>blank sheet of paper, tape, pen, trust, reflection …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The Big 5</a:t>
            </a:r>
          </a:p>
          <a:p>
            <a:pPr marL="0" indent="0">
              <a:buNone/>
            </a:pPr>
            <a:r>
              <a:rPr lang="en-US" dirty="0"/>
              <a:t>white dry erase board, markers, eraser, trust, reflection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444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7301"/>
            <a:ext cx="8596668" cy="47840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Bentley-Edwards KL, Chapman-Hilliard C. Doing race in different places: Black racial cohesion on Black and White college campuses. </a:t>
            </a:r>
            <a:r>
              <a:rPr lang="en-US" sz="1200" i="1" dirty="0"/>
              <a:t>Journal of Diversity in Higher Education</a:t>
            </a:r>
            <a:r>
              <a:rPr lang="en-US" sz="1200" dirty="0"/>
              <a:t>. 2015;8(1):43-60. doi:10.1037/a0038293</a:t>
            </a:r>
            <a:r>
              <a:rPr lang="en-US" sz="1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Chung, R.C-Y. </a:t>
            </a:r>
            <a:r>
              <a:rPr lang="en-US" sz="1200" dirty="0"/>
              <a:t>(2004</a:t>
            </a:r>
            <a:r>
              <a:rPr lang="en-US" sz="1200" dirty="0" smtClean="0"/>
              <a:t>). Group Counseling With Asians. </a:t>
            </a:r>
            <a:r>
              <a:rPr lang="en-US" sz="1200" dirty="0" err="1"/>
              <a:t>DeLucia-Waack</a:t>
            </a:r>
            <a:r>
              <a:rPr lang="en-US" sz="1200" dirty="0"/>
              <a:t>, J. L., </a:t>
            </a:r>
            <a:r>
              <a:rPr lang="en-US" sz="1200" dirty="0" err="1"/>
              <a:t>Gerrity</a:t>
            </a:r>
            <a:r>
              <a:rPr lang="en-US" sz="1200" dirty="0"/>
              <a:t>, D. A., </a:t>
            </a:r>
            <a:r>
              <a:rPr lang="en-US" sz="1200" dirty="0" err="1"/>
              <a:t>Kalodner</a:t>
            </a:r>
            <a:r>
              <a:rPr lang="en-US" sz="1200" dirty="0"/>
              <a:t>, C. R., &amp; Riva, M. T. (Eds.).  Handbook of group counseling and psychotherapy. (pp. </a:t>
            </a:r>
            <a:r>
              <a:rPr lang="en-US" sz="1200" dirty="0" smtClean="0"/>
              <a:t>200-212). </a:t>
            </a:r>
            <a:r>
              <a:rPr lang="en-US" sz="1200" dirty="0"/>
              <a:t>Sage Publications Ltd. 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doi.org/10.4135/9781452229683</a:t>
            </a: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Garret, M.T. (2004). Sound of the Drum, Group Counseling with Native Americans. </a:t>
            </a:r>
            <a:r>
              <a:rPr lang="en-US" sz="1200" dirty="0" err="1" smtClean="0"/>
              <a:t>DeLucia-Waack</a:t>
            </a:r>
            <a:r>
              <a:rPr lang="en-US" sz="1200" dirty="0"/>
              <a:t>, J. L., </a:t>
            </a:r>
            <a:r>
              <a:rPr lang="en-US" sz="1200" dirty="0" err="1"/>
              <a:t>Gerrity</a:t>
            </a:r>
            <a:r>
              <a:rPr lang="en-US" sz="1200" dirty="0"/>
              <a:t>, D. A., </a:t>
            </a:r>
            <a:r>
              <a:rPr lang="en-US" sz="1200" dirty="0" err="1"/>
              <a:t>Kalodner</a:t>
            </a:r>
            <a:r>
              <a:rPr lang="en-US" sz="1200" dirty="0"/>
              <a:t>, C. R., &amp; Riva, M. T. (Eds.). </a:t>
            </a:r>
            <a:r>
              <a:rPr lang="en-US" sz="1200" dirty="0" smtClean="0"/>
              <a:t> </a:t>
            </a:r>
            <a:r>
              <a:rPr lang="en-US" sz="1200" dirty="0"/>
              <a:t>Handbook of group counseling and psychotherapy. </a:t>
            </a:r>
            <a:r>
              <a:rPr lang="en-US" sz="1200" dirty="0" smtClean="0"/>
              <a:t>(pp. 169 -182). Sage </a:t>
            </a:r>
            <a:r>
              <a:rPr lang="en-US" sz="1200" dirty="0"/>
              <a:t>Publications Ltd. 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doi.org/10.4135/9781452229683</a:t>
            </a: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Pack-Brown, S.P. (</a:t>
            </a:r>
            <a:r>
              <a:rPr lang="en-US" sz="1200" dirty="0"/>
              <a:t>2004</a:t>
            </a:r>
            <a:r>
              <a:rPr lang="en-US" sz="1200" dirty="0" smtClean="0"/>
              <a:t>). An Afrocentric Approach to Counseling Groups With African Americans. </a:t>
            </a:r>
            <a:r>
              <a:rPr lang="en-US" sz="1200" dirty="0" err="1"/>
              <a:t>DeLucia-Waack</a:t>
            </a:r>
            <a:r>
              <a:rPr lang="en-US" sz="1200" dirty="0"/>
              <a:t>, J. L., </a:t>
            </a:r>
            <a:r>
              <a:rPr lang="en-US" sz="1200" dirty="0" err="1"/>
              <a:t>Gerrity</a:t>
            </a:r>
            <a:r>
              <a:rPr lang="en-US" sz="1200" dirty="0"/>
              <a:t>, D. A., </a:t>
            </a:r>
            <a:r>
              <a:rPr lang="en-US" sz="1200" dirty="0" err="1"/>
              <a:t>Kalodner</a:t>
            </a:r>
            <a:r>
              <a:rPr lang="en-US" sz="1200" dirty="0"/>
              <a:t>, C. R., &amp; Riva, M. T. (Eds.).  Handbook of group counseling and psychotherapy. (pp. </a:t>
            </a:r>
            <a:r>
              <a:rPr lang="en-US" sz="1200" dirty="0" smtClean="0"/>
              <a:t>183-199). </a:t>
            </a:r>
            <a:r>
              <a:rPr lang="en-US" sz="1200" dirty="0"/>
              <a:t>Sage Publications Ltd. 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doi.org/10.4135/9781452229683</a:t>
            </a: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Rivera, E.T. (2004). Psychoeducational and Counseling Groups With Latinos. </a:t>
            </a:r>
            <a:r>
              <a:rPr lang="en-US" sz="1200" dirty="0" err="1"/>
              <a:t>DeLucia-Waack</a:t>
            </a:r>
            <a:r>
              <a:rPr lang="en-US" sz="1200" dirty="0"/>
              <a:t>, J. L., </a:t>
            </a:r>
            <a:r>
              <a:rPr lang="en-US" sz="1200" dirty="0" err="1"/>
              <a:t>Gerrity</a:t>
            </a:r>
            <a:r>
              <a:rPr lang="en-US" sz="1200" dirty="0"/>
              <a:t>, D. A., </a:t>
            </a:r>
            <a:r>
              <a:rPr lang="en-US" sz="1200" dirty="0" err="1"/>
              <a:t>Kalodner</a:t>
            </a:r>
            <a:r>
              <a:rPr lang="en-US" sz="1200" dirty="0"/>
              <a:t>, C. R., &amp; Riva, M. T. (Eds.).  Handbook of group counseling and psychotherapy. (pp. </a:t>
            </a:r>
            <a:r>
              <a:rPr lang="en-US" sz="1200" dirty="0" smtClean="0"/>
              <a:t>213-223). </a:t>
            </a:r>
            <a:r>
              <a:rPr lang="en-US" sz="1200" dirty="0"/>
              <a:t>Sage Publications Ltd. 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doi.org/10.4135/9781452229683</a:t>
            </a: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err="1"/>
              <a:t>Sinanan</a:t>
            </a:r>
            <a:r>
              <a:rPr lang="en-US" sz="1200" dirty="0"/>
              <a:t> A. The value and necessity of mentoring African American College students at PWI’s. </a:t>
            </a:r>
            <a:r>
              <a:rPr lang="en-US" sz="1200" i="1" dirty="0"/>
              <a:t>Journal of Pan African Studies</a:t>
            </a:r>
            <a:r>
              <a:rPr lang="en-US" sz="1200" dirty="0"/>
              <a:t>. 2016;(8):155. http://search.ebscohost.com/login.aspx?direct=true&amp;db=edsglr&amp;AN=edsgcl.472680614&amp;site=eds-live. Accessed February 24, 2020.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Singh, </a:t>
            </a:r>
            <a:r>
              <a:rPr lang="en-US" sz="1200" dirty="0" err="1"/>
              <a:t>Anneliese</a:t>
            </a:r>
            <a:r>
              <a:rPr lang="en-US" sz="1200" dirty="0"/>
              <a:t> A.. </a:t>
            </a:r>
            <a:r>
              <a:rPr lang="en-US" sz="1200" i="1" dirty="0"/>
              <a:t>The Racial Healing Handbook : Practical Activities to Help You Challenge Privilege, Confront Systemic Racism, and Engage in Collective Healing</a:t>
            </a:r>
            <a:r>
              <a:rPr lang="en-US" sz="1200" dirty="0"/>
              <a:t>, New Harbinger Publications, 2019. ProQuest </a:t>
            </a:r>
            <a:r>
              <a:rPr lang="en-US" sz="1200" dirty="0" err="1"/>
              <a:t>Ebook</a:t>
            </a:r>
            <a:r>
              <a:rPr lang="en-US" sz="1200" dirty="0"/>
              <a:t> Central, </a:t>
            </a:r>
            <a:r>
              <a:rPr lang="en-US" sz="1200" dirty="0">
                <a:hlinkClick r:id="rId3"/>
              </a:rPr>
              <a:t>https://ebookcentral.proquest.com/lib/usf/detail.action?docID=5820417</a:t>
            </a:r>
            <a:r>
              <a:rPr lang="en-US" sz="1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Von Robertson, R., Bravo, A., &amp; Chaney, C. (2016). Racism and the Experiences of Latina/o College Students at a PWI (Predominantly White Institution). </a:t>
            </a:r>
            <a:r>
              <a:rPr lang="en-US" sz="1200" i="1" dirty="0"/>
              <a:t>Critical Sociology</a:t>
            </a:r>
            <a:r>
              <a:rPr lang="en-US" sz="1200" dirty="0"/>
              <a:t>, </a:t>
            </a:r>
            <a:r>
              <a:rPr lang="en-US" sz="1200" i="1" dirty="0"/>
              <a:t>42</a:t>
            </a:r>
            <a:r>
              <a:rPr lang="en-US" sz="1200" dirty="0"/>
              <a:t>(4–5), 715–735. </a:t>
            </a:r>
            <a:r>
              <a:rPr lang="en-US" sz="1200" dirty="0">
                <a:hlinkClick r:id="rId4"/>
              </a:rPr>
              <a:t>https://doi.org/10.1177/0896920514532664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04622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F25A91-C7A8-4CB5-8D4F-DC01F107B898}"/>
              </a:ext>
            </a:extLst>
          </p:cNvPr>
          <p:cNvSpPr/>
          <p:nvPr/>
        </p:nvSpPr>
        <p:spPr>
          <a:xfrm>
            <a:off x="556054" y="111212"/>
            <a:ext cx="8717948" cy="399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07000"/>
              </a:lnSpc>
              <a:spcBef>
                <a:spcPct val="0"/>
              </a:spcBef>
            </a:pPr>
            <a:endParaRPr lang="en-US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 defTabSz="457200">
              <a:lnSpc>
                <a:spcPct val="107000"/>
              </a:lnSpc>
              <a:spcBef>
                <a:spcPct val="0"/>
              </a:spcBef>
            </a:pPr>
            <a:endParaRPr lang="en-US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 defTabSz="457200">
              <a:lnSpc>
                <a:spcPct val="107000"/>
              </a:lnSpc>
              <a:spcBef>
                <a:spcPct val="0"/>
              </a:spcBef>
            </a:pPr>
            <a:r>
              <a:rPr 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Questions? </a:t>
            </a:r>
            <a:br>
              <a:rPr 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Comments? </a:t>
            </a:r>
            <a:br>
              <a:rPr 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Reflections?</a:t>
            </a:r>
          </a:p>
        </p:txBody>
      </p:sp>
    </p:spTree>
    <p:extLst>
      <p:ext uri="{BB962C8B-B14F-4D97-AF65-F5344CB8AC3E}">
        <p14:creationId xmlns:p14="http://schemas.microsoft.com/office/powerpoint/2010/main" val="117967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392325"/>
            <a:ext cx="9352491" cy="36490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Discuss the impact of institutional racism on students of color and how this impacts persistence towards graduation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Utilize evidence-based practices to implement a students of color group.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Discuss the challenges of different types of universities (size, location, private/public etc.) to starting a group for students of color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Additional Considerations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04977"/>
            <a:ext cx="8596668" cy="34363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Your individual and cultural diversity factors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How your Counseling Center and its partners take these factors into consideration while providing clinical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4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681" y="1865871"/>
            <a:ext cx="9258299" cy="5014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ts val="127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Cultural Competence - “loosely defined as the ability to understand, appreciate and interact positively with people from cultures or belief systems different from one's own”</a:t>
            </a:r>
          </a:p>
          <a:p>
            <a:pPr marL="342900" marR="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Counseling Centers are challenged to thoughtfully consider the identities and lived experiences of our student clients when we:  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Conceptualize concerns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 treatment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and maintain rapport</a:t>
            </a:r>
          </a:p>
          <a:p>
            <a:pPr marL="800100" lvl="1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culturally congruent clinical services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18" y="624017"/>
            <a:ext cx="9258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/>
            <a:r>
              <a:rPr lang="en-US" sz="3200" dirty="0">
                <a:solidFill>
                  <a:srgbClr val="549E3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First Things First …</a:t>
            </a:r>
          </a:p>
          <a:p>
            <a:pPr marL="457200" lvl="0"/>
            <a:r>
              <a:rPr lang="en-US" sz="3200" dirty="0">
                <a:solidFill>
                  <a:srgbClr val="549E3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Cultural Competence Framework </a:t>
            </a:r>
            <a:endParaRPr lang="en-US" sz="3200" dirty="0">
              <a:solidFill>
                <a:srgbClr val="549E3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4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31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First Things First …</a:t>
            </a:r>
            <a:br>
              <a:rPr lang="en-US" sz="3200" dirty="0"/>
            </a:br>
            <a:r>
              <a:rPr lang="en-US" sz="3200" dirty="0"/>
              <a:t>Intersectionality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28641" cy="43259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The impact of intersecting identities on the lived experience of a person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Intersecting identities can include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Socioeconomic Status and Class			Race and Ethnicity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Sexual orientation					Gender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Religion							Immigration status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Ability status						National origin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Age								And many more…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Practical Example – Comparing two individuals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1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72021"/>
            <a:ext cx="7766936" cy="1646302"/>
          </a:xfrm>
        </p:spPr>
        <p:txBody>
          <a:bodyPr/>
          <a:lstStyle/>
          <a:p>
            <a:pPr algn="ctr"/>
            <a:r>
              <a:rPr lang="en-US" sz="4400" dirty="0"/>
              <a:t>USF Students of Color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00958"/>
            <a:ext cx="7766936" cy="92393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University of South Florida – Tampa Campus</a:t>
            </a:r>
          </a:p>
        </p:txBody>
      </p:sp>
    </p:spTree>
    <p:extLst>
      <p:ext uri="{BB962C8B-B14F-4D97-AF65-F5344CB8AC3E}">
        <p14:creationId xmlns:p14="http://schemas.microsoft.com/office/powerpoint/2010/main" val="4009390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21227</TotalTime>
  <Words>2954</Words>
  <Application>Microsoft Office PowerPoint</Application>
  <PresentationFormat>Widescreen</PresentationFormat>
  <Paragraphs>382</Paragraphs>
  <Slides>45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Facet</vt:lpstr>
      <vt:lpstr>Implementing a Students of Color Group at a Predominantly White Institution (PWI)</vt:lpstr>
      <vt:lpstr>Acknowledgement </vt:lpstr>
      <vt:lpstr>Agenda </vt:lpstr>
      <vt:lpstr>Housekeeping …</vt:lpstr>
      <vt:lpstr>Learning Objectives </vt:lpstr>
      <vt:lpstr>Additional Considerations …</vt:lpstr>
      <vt:lpstr>PowerPoint Presentation</vt:lpstr>
      <vt:lpstr>First Things First … Intersectionality Framework </vt:lpstr>
      <vt:lpstr>USF Students of Color</vt:lpstr>
      <vt:lpstr>Overview: USF Counseling Center – Tampa Campus</vt:lpstr>
      <vt:lpstr>Ethnic Diversity among USF Tampa Students </vt:lpstr>
      <vt:lpstr>Ethnic Diversity among USF Faculty</vt:lpstr>
      <vt:lpstr>USF Tampa Campus Resources </vt:lpstr>
      <vt:lpstr>Race, Ethnicity, Racism, and Racial Healing </vt:lpstr>
      <vt:lpstr>Race and Ethnicity            </vt:lpstr>
      <vt:lpstr>PowerPoint Presentation</vt:lpstr>
      <vt:lpstr>PowerPoint Presentation</vt:lpstr>
      <vt:lpstr>Mentoring African American College Students</vt:lpstr>
      <vt:lpstr>Racial Cohesion on Campus …</vt:lpstr>
      <vt:lpstr>Latinx Students and Racism</vt:lpstr>
      <vt:lpstr>Know Your Racial Identity</vt:lpstr>
      <vt:lpstr>PowerPoint Presentation</vt:lpstr>
      <vt:lpstr>(Singh, 2019)</vt:lpstr>
      <vt:lpstr>Racial Healing</vt:lpstr>
      <vt:lpstr>How to (Racially) Heal …</vt:lpstr>
      <vt:lpstr>How to (Racially) Heal … continued …</vt:lpstr>
      <vt:lpstr>Group Therapy</vt:lpstr>
      <vt:lpstr>People of Color Groups: Culture-specific group vs. encompassing groups</vt:lpstr>
      <vt:lpstr>Group Counseling With Native Americans</vt:lpstr>
      <vt:lpstr>Group Counseling With Native Americans</vt:lpstr>
      <vt:lpstr>Group Counseling With Native Americans</vt:lpstr>
      <vt:lpstr>An Afrocentric Approach to Counseling Groups with African Americans</vt:lpstr>
      <vt:lpstr>An Afrocentric Approach to Counseling Groups with African Americans</vt:lpstr>
      <vt:lpstr>An Afrocentric Approach to Counseling Groups with African Americans</vt:lpstr>
      <vt:lpstr>An Afrocentric Approach to Counseling Groups with African Americans</vt:lpstr>
      <vt:lpstr>Group Counseling With Asians</vt:lpstr>
      <vt:lpstr>Group Counseling With Asians</vt:lpstr>
      <vt:lpstr>Group Counseling With Asians</vt:lpstr>
      <vt:lpstr>Psychoeducational and Counseling Groups with Latinx Students</vt:lpstr>
      <vt:lpstr>Psychoeducational and Counseling Groups with Latinx Students</vt:lpstr>
      <vt:lpstr>Psychoeducational and Counseling Groups with Latinx Students</vt:lpstr>
      <vt:lpstr>How the USF People of Color Group came into existence </vt:lpstr>
      <vt:lpstr>USF Counseling Center People of Color Group – Our Voices</vt:lpstr>
      <vt:lpstr>References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Training</dc:title>
  <dc:creator>Alvarado, Cassandra</dc:creator>
  <cp:lastModifiedBy>Nolan Cummings</cp:lastModifiedBy>
  <cp:revision>373</cp:revision>
  <cp:lastPrinted>2019-11-27T17:16:12Z</cp:lastPrinted>
  <dcterms:created xsi:type="dcterms:W3CDTF">2018-12-10T19:46:37Z</dcterms:created>
  <dcterms:modified xsi:type="dcterms:W3CDTF">2020-02-26T14:48:25Z</dcterms:modified>
</cp:coreProperties>
</file>