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72" r:id="rId4"/>
    <p:sldId id="270" r:id="rId5"/>
    <p:sldId id="258" r:id="rId6"/>
    <p:sldId id="277" r:id="rId7"/>
    <p:sldId id="278" r:id="rId8"/>
    <p:sldId id="279" r:id="rId9"/>
    <p:sldId id="281" r:id="rId10"/>
    <p:sldId id="276" r:id="rId11"/>
    <p:sldId id="282" r:id="rId12"/>
    <p:sldId id="284" r:id="rId13"/>
    <p:sldId id="280" r:id="rId14"/>
    <p:sldId id="285" r:id="rId15"/>
    <p:sldId id="259" r:id="rId16"/>
    <p:sldId id="265" r:id="rId17"/>
    <p:sldId id="260" r:id="rId18"/>
    <p:sldId id="266" r:id="rId19"/>
    <p:sldId id="261" r:id="rId20"/>
    <p:sldId id="267" r:id="rId21"/>
    <p:sldId id="262" r:id="rId22"/>
    <p:sldId id="268" r:id="rId23"/>
    <p:sldId id="269" r:id="rId24"/>
    <p:sldId id="264" r:id="rId25"/>
    <p:sldId id="283" r:id="rId26"/>
    <p:sldId id="286" r:id="rId27"/>
    <p:sldId id="287" r:id="rId28"/>
    <p:sldId id="289" r:id="rId29"/>
    <p:sldId id="290" r:id="rId30"/>
    <p:sldId id="263" r:id="rId31"/>
    <p:sldId id="291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BDEFC-976C-4373-9DF6-A5E898518F05}" v="3" dt="2019-12-16T20:40:39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529" autoAdjust="0"/>
  </p:normalViewPr>
  <p:slideViewPr>
    <p:cSldViewPr snapToGrid="0">
      <p:cViewPr varScale="1">
        <p:scale>
          <a:sx n="78" d="100"/>
          <a:sy n="78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53F1B4-58B0-448B-92B6-25681E38B2C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111279-733E-457E-BB61-E40CEAE4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Introduce Selves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r>
              <a:rPr lang="en-US" baseline="0" dirty="0" smtClean="0"/>
              <a:t> 5 stages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4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r>
              <a:rPr lang="en-US" baseline="0" dirty="0" smtClean="0"/>
              <a:t> 6 stages </a:t>
            </a:r>
          </a:p>
          <a:p>
            <a:r>
              <a:rPr lang="en-US" baseline="0" dirty="0" smtClean="0"/>
              <a:t>Newswire.com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r>
              <a:rPr lang="en-US" baseline="0" dirty="0" smtClean="0"/>
              <a:t> 7 steps – more information about the company </a:t>
            </a:r>
          </a:p>
          <a:p>
            <a:r>
              <a:rPr lang="en-US" baseline="0" dirty="0" smtClean="0"/>
              <a:t>Clifton Strengths – newswire.com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7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*Briana</a:t>
            </a:r>
          </a:p>
          <a:p>
            <a:r>
              <a:rPr lang="en-US" dirty="0" smtClean="0"/>
              <a:t>A fun test, about generations</a:t>
            </a:r>
            <a:r>
              <a:rPr lang="en-US" baseline="0" dirty="0" smtClean="0"/>
              <a:t> and what you remember</a:t>
            </a:r>
          </a:p>
          <a:p>
            <a:r>
              <a:rPr lang="en-US" baseline="0" dirty="0" smtClean="0"/>
              <a:t>We are going to look a little deeper into the generations and work styles -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3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*Briana</a:t>
            </a:r>
          </a:p>
          <a:p>
            <a:r>
              <a:rPr lang="en-US" dirty="0" smtClean="0"/>
              <a:t>Generational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 and societal influences </a:t>
            </a:r>
            <a:r>
              <a:rPr lang="en-US" dirty="0" smtClean="0">
                <a:sym typeface="Wingdings" panose="05000000000000000000" pitchFamily="2" charset="2"/>
              </a:rPr>
              <a:t> Reciprocal relationship; How this affects perceptions and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9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*Briana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5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5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reputation, but again, remember the historical and societal influences affecting perceptions and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9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0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9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*Briana</a:t>
            </a:r>
          </a:p>
          <a:p>
            <a:r>
              <a:rPr lang="en-US" dirty="0" smtClean="0"/>
              <a:t>Discussion –</a:t>
            </a:r>
            <a:r>
              <a:rPr lang="en-US" baseline="0" dirty="0" smtClean="0"/>
              <a:t> explain what we look like in the center for wellness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General overview of the work assets</a:t>
            </a:r>
            <a:r>
              <a:rPr lang="en-US" baseline="0" dirty="0" smtClean="0"/>
              <a:t> from generations </a:t>
            </a:r>
          </a:p>
          <a:p>
            <a:r>
              <a:rPr lang="en-US" baseline="0" dirty="0" smtClean="0"/>
              <a:t>Intersection of generation and career development </a:t>
            </a:r>
          </a:p>
          <a:p>
            <a:r>
              <a:rPr lang="en-US" baseline="0" dirty="0" smtClean="0"/>
              <a:t>Newwire.com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3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Generational</a:t>
            </a:r>
            <a:r>
              <a:rPr lang="en-US" baseline="0" dirty="0" smtClean="0"/>
              <a:t> edge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How do other perceive us worksheet </a:t>
            </a:r>
          </a:p>
          <a:p>
            <a:r>
              <a:rPr lang="en-US" dirty="0" smtClean="0"/>
              <a:t>Give</a:t>
            </a:r>
            <a:r>
              <a:rPr lang="en-US" baseline="0" dirty="0" smtClean="0"/>
              <a:t> hand out -discussion</a:t>
            </a:r>
            <a:endParaRPr lang="en-US" dirty="0" smtClean="0"/>
          </a:p>
          <a:p>
            <a:r>
              <a:rPr lang="en-US" dirty="0" smtClean="0"/>
              <a:t>WV </a:t>
            </a:r>
            <a:r>
              <a:rPr lang="en-US" dirty="0" err="1" smtClean="0"/>
              <a:t>Dept</a:t>
            </a:r>
            <a:r>
              <a:rPr lang="en-US" dirty="0" smtClean="0"/>
              <a:t> of Transport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0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Check the time – more </a:t>
            </a:r>
            <a:r>
              <a:rPr lang="en-US" dirty="0" err="1" smtClean="0"/>
              <a:t>disscuion</a:t>
            </a:r>
            <a:r>
              <a:rPr lang="en-US" dirty="0" smtClean="0"/>
              <a:t> or less</a:t>
            </a:r>
            <a:r>
              <a:rPr lang="en-US" baseline="0" dirty="0" smtClean="0"/>
              <a:t> depending on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Career</a:t>
            </a:r>
            <a:r>
              <a:rPr lang="en-US" baseline="0" dirty="0" smtClean="0"/>
              <a:t> development modes still have their place in our world of work, however we know so much more about how to find satisfaction with work </a:t>
            </a:r>
          </a:p>
          <a:p>
            <a:r>
              <a:rPr lang="en-US" baseline="0" dirty="0" smtClean="0"/>
              <a:t>We will start with the basics of career development and then look into the work  and generations in  more depth</a:t>
            </a:r>
          </a:p>
          <a:p>
            <a:r>
              <a:rPr lang="en-US" baseline="0" dirty="0" smtClean="0"/>
              <a:t>- Think about the question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9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8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Jennifer </a:t>
            </a:r>
          </a:p>
          <a:p>
            <a:r>
              <a:rPr lang="en-US" dirty="0" smtClean="0"/>
              <a:t>Use a more linear career &amp;</a:t>
            </a:r>
            <a:r>
              <a:rPr lang="en-US" baseline="0" dirty="0" smtClean="0"/>
              <a:t> adult developmental model to help understand the points for this presentation</a:t>
            </a:r>
          </a:p>
          <a:p>
            <a:r>
              <a:rPr lang="en-US" baseline="0" dirty="0" smtClean="0"/>
              <a:t>Take a quick glance at this chart – based on Super’s life span – life space model </a:t>
            </a:r>
          </a:p>
          <a:p>
            <a:r>
              <a:rPr lang="en-US" baseline="0" dirty="0" smtClean="0"/>
              <a:t>Generationally – Developmentally: we are going to generalize – may not always be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Briana – hand out quizzes</a:t>
            </a:r>
            <a:r>
              <a:rPr lang="en-US" baseline="0" dirty="0" smtClean="0"/>
              <a:t> – just do the first 10</a:t>
            </a:r>
            <a:endParaRPr lang="en-US" dirty="0" smtClean="0"/>
          </a:p>
          <a:p>
            <a:r>
              <a:rPr lang="en-US" dirty="0" smtClean="0"/>
              <a:t>Looking Deeper</a:t>
            </a:r>
            <a:r>
              <a:rPr lang="en-US" baseline="0" dirty="0" smtClean="0"/>
              <a:t> – questions </a:t>
            </a:r>
          </a:p>
          <a:p>
            <a:r>
              <a:rPr lang="en-US" baseline="0" dirty="0" err="1" smtClean="0"/>
              <a:t>Disucssion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Use information</a:t>
            </a:r>
            <a:r>
              <a:rPr lang="en-US" baseline="0" dirty="0" smtClean="0"/>
              <a:t> from the ASCA National Model to talk about career development in early ages – don’t spend much time on the topic, just give some info</a:t>
            </a:r>
          </a:p>
          <a:p>
            <a:r>
              <a:rPr lang="en-US" baseline="0" dirty="0" smtClean="0"/>
              <a:t>Elementary </a:t>
            </a:r>
          </a:p>
          <a:p>
            <a:r>
              <a:rPr lang="en-US" baseline="0" dirty="0" smtClean="0"/>
              <a:t>Middle</a:t>
            </a:r>
          </a:p>
          <a:p>
            <a:r>
              <a:rPr lang="en-US" baseline="0" dirty="0" smtClean="0"/>
              <a:t>High</a:t>
            </a:r>
          </a:p>
          <a:p>
            <a:r>
              <a:rPr lang="en-US" baseline="0" dirty="0" smtClean="0"/>
              <a:t>College readiness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3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Most people</a:t>
            </a:r>
            <a:r>
              <a:rPr lang="en-US" baseline="0" dirty="0" smtClean="0"/>
              <a:t> in this room probable fit into one of these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Career maturity</a:t>
            </a:r>
            <a:r>
              <a:rPr lang="en-US" baseline="0" dirty="0" smtClean="0"/>
              <a:t> is important to note because it can be based on developmental and environmental factors, not necessarily age, number of years of work or generational identity </a:t>
            </a:r>
          </a:p>
          <a:p>
            <a:r>
              <a:rPr lang="en-US" baseline="0" dirty="0" smtClean="0"/>
              <a:t>Career maturity is also related to the extent that a person  can effectively cope with situations – vocationally and psychologically -  within each stage of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*Jennifer</a:t>
            </a:r>
          </a:p>
          <a:p>
            <a:r>
              <a:rPr lang="en-US" dirty="0" smtClean="0"/>
              <a:t>People </a:t>
            </a:r>
            <a:r>
              <a:rPr lang="en-US" dirty="0"/>
              <a:t>seek career satisfaction through work roles in which they can express themselves and further implement and develop their self-concept.</a:t>
            </a:r>
          </a:p>
          <a:p>
            <a:r>
              <a:rPr lang="en-US" dirty="0"/>
              <a:t>Super states that in making a vocational choice individuals are expressing their self-concept, or understanding of self, which evolves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279-733E-457E-BB61-E40CEAE4A2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4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tionaledg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eedevelopmentsystems.com/2012/06/career-development-quiz/" TargetMode="External"/><Relationship Id="rId7" Type="http://schemas.openxmlformats.org/officeDocument/2006/relationships/hyperlink" Target="https://www.gallup.com/workplace/243791/ways-cliftonstrengths-improve-employee-experience-strategy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reers.govt.nz/resources/career-practice/career-theory-models/supers-theory/" TargetMode="External"/><Relationship Id="rId5" Type="http://schemas.openxmlformats.org/officeDocument/2006/relationships/hyperlink" Target="https://www.careers.govt.nz/assets/pages/docs/career-theory-model-super-20170501.pdf" TargetMode="External"/><Relationship Id="rId4" Type="http://schemas.openxmlformats.org/officeDocument/2006/relationships/hyperlink" Target="http://newswire.com/news/multigenerational-leadership-reduces-generational-workforce-conflict-1847677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three.com/blog/employee-lifecycle-attracts-and-retains-tale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portation.wv.gov/highways/training/Documents/InstructorGuideGeneration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67D-BDCF-4D32-BAF6-265FE4F79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How Generational and Career Developmental Influences Intersect in College Counseling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C9E7C-A6EB-4D75-AA04-DB0C29C9D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Jennifer Barch, PhD, </a:t>
            </a:r>
            <a:r>
              <a:rPr lang="en-US" dirty="0" smtClean="0"/>
              <a:t>LPC, </a:t>
            </a:r>
            <a:r>
              <a:rPr lang="en-US" dirty="0"/>
              <a:t>ACS, NCC &amp; Briana Steele, MA, LPC, NCC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March 1, 2020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2020 ACCA Annual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0454" y="0"/>
            <a:ext cx="5232914" cy="834494"/>
          </a:xfrm>
        </p:spPr>
        <p:txBody>
          <a:bodyPr/>
          <a:lstStyle/>
          <a:p>
            <a:r>
              <a:rPr lang="en-US" dirty="0" smtClean="0"/>
              <a:t>Employee Life-Cycle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90" y="834494"/>
            <a:ext cx="7137069" cy="5756311"/>
          </a:xfrm>
        </p:spPr>
      </p:pic>
    </p:spTree>
    <p:extLst>
      <p:ext uri="{BB962C8B-B14F-4D97-AF65-F5344CB8AC3E}">
        <p14:creationId xmlns:p14="http://schemas.microsoft.com/office/powerpoint/2010/main" val="2894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16" y="505356"/>
            <a:ext cx="5434794" cy="717802"/>
          </a:xfrm>
        </p:spPr>
        <p:txBody>
          <a:bodyPr/>
          <a:lstStyle/>
          <a:p>
            <a:r>
              <a:rPr lang="en-US" dirty="0" smtClean="0"/>
              <a:t>Employee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38" y="1318160"/>
            <a:ext cx="9197149" cy="5260769"/>
          </a:xfrm>
        </p:spPr>
      </p:pic>
    </p:spTree>
    <p:extLst>
      <p:ext uri="{BB962C8B-B14F-4D97-AF65-F5344CB8AC3E}">
        <p14:creationId xmlns:p14="http://schemas.microsoft.com/office/powerpoint/2010/main" val="24715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9059"/>
          </a:xfrm>
        </p:spPr>
        <p:txBody>
          <a:bodyPr/>
          <a:lstStyle/>
          <a:p>
            <a:r>
              <a:rPr lang="en-US" dirty="0"/>
              <a:t>Employee Life-Cycle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63" y="1935678"/>
            <a:ext cx="9517883" cy="4120738"/>
          </a:xfrm>
        </p:spPr>
      </p:pic>
    </p:spTree>
    <p:extLst>
      <p:ext uri="{BB962C8B-B14F-4D97-AF65-F5344CB8AC3E}">
        <p14:creationId xmlns:p14="http://schemas.microsoft.com/office/powerpoint/2010/main" val="3730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r. 12 Design: Exam Review – Nomad Creative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7" y="624110"/>
            <a:ext cx="8039594" cy="6035879"/>
          </a:xfrm>
        </p:spPr>
      </p:pic>
    </p:spTree>
    <p:extLst>
      <p:ext uri="{BB962C8B-B14F-4D97-AF65-F5344CB8AC3E}">
        <p14:creationId xmlns:p14="http://schemas.microsoft.com/office/powerpoint/2010/main" val="23214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2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Facts:</a:t>
            </a:r>
            <a:br>
              <a:rPr lang="en-US" dirty="0" smtClean="0"/>
            </a:br>
            <a:r>
              <a:rPr lang="en-US" dirty="0" smtClean="0"/>
              <a:t>“New Generational Landscape”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Millennials outnumber Baby Boomers in the workplace; by about 3%, however is growing rapidly</a:t>
            </a:r>
          </a:p>
          <a:p>
            <a:r>
              <a:rPr lang="en-US" dirty="0" smtClean="0"/>
              <a:t>Baby Boomers, Gen X and Millennials compete for influence without consensus about work ethic or efficiency </a:t>
            </a:r>
          </a:p>
          <a:p>
            <a:r>
              <a:rPr lang="en-US" dirty="0" smtClean="0"/>
              <a:t>Age and experience no longer indicate role in the workplace</a:t>
            </a:r>
          </a:p>
          <a:p>
            <a:r>
              <a:rPr lang="en-US" dirty="0" smtClean="0"/>
              <a:t>1 in 3 employees reports to someone younger</a:t>
            </a:r>
          </a:p>
          <a:p>
            <a:r>
              <a:rPr lang="en-US" dirty="0" smtClean="0"/>
              <a:t>1 in 7 reports to someone a decade younger </a:t>
            </a:r>
          </a:p>
          <a:p>
            <a:r>
              <a:rPr lang="en-US" dirty="0" smtClean="0"/>
              <a:t>Baby Boomer-shaped workplace culture is dissolving </a:t>
            </a:r>
          </a:p>
          <a:p>
            <a:r>
              <a:rPr lang="en-US" dirty="0" smtClean="0"/>
              <a:t>Gen X remain outliers at work – biggest challenge is working with Millennials</a:t>
            </a:r>
          </a:p>
          <a:p>
            <a:r>
              <a:rPr lang="en-US" dirty="0" smtClean="0"/>
              <a:t>Millennials and Baby Boomers are similar – except with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E4017D-DEEA-4923-B3C0-7B8C6E56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Baby Boomers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D928623-238F-420D-898D-3DCAEA179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690" r="29691" b="1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6D5D-BAF1-47A8-9A76-8D2235DF7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en-US" sz="3300" dirty="0"/>
              <a:t>Born between 1946 and 1964 </a:t>
            </a:r>
          </a:p>
          <a:p>
            <a:r>
              <a:rPr lang="en-US" sz="3300" dirty="0"/>
              <a:t>No longer the largest generation of Americans (have been surpassed by Millennials)</a:t>
            </a:r>
          </a:p>
          <a:p>
            <a:r>
              <a:rPr lang="en-US" sz="3300" dirty="0"/>
              <a:t>Taught to be independent and to believe they could control their own destiny</a:t>
            </a:r>
          </a:p>
          <a:p>
            <a:r>
              <a:rPr lang="en-US" sz="3300" dirty="0"/>
              <a:t>Resulted in the anti-authoritarian counterculture movement of the 1960s, then transformed into a see-how-fast-I-can-get-rich materialism in the 1980s </a:t>
            </a:r>
          </a:p>
          <a:p>
            <a:r>
              <a:rPr lang="en-US" sz="3300" dirty="0"/>
              <a:t>This generation has had a massive influence on the American economy and culture</a:t>
            </a:r>
            <a:br>
              <a:rPr lang="en-US" sz="33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			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017D-DEEA-4923-B3C0-7B8C6E56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Boomers Work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6D5D-BAF1-47A8-9A76-8D2235DF74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Favor teamwork more than Generation </a:t>
            </a:r>
            <a:r>
              <a:rPr lang="en-US" dirty="0" smtClean="0"/>
              <a:t>Xers</a:t>
            </a:r>
            <a:endParaRPr lang="en-US" dirty="0"/>
          </a:p>
          <a:p>
            <a:r>
              <a:rPr lang="en-US" dirty="0"/>
              <a:t>Altruism is more important to this group than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7B655-83AF-47A8-8EB4-530D91F460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Identified as generation most engaged in work </a:t>
            </a:r>
            <a:endParaRPr lang="en-US" dirty="0" smtClean="0"/>
          </a:p>
          <a:p>
            <a:r>
              <a:rPr lang="en-US" dirty="0" smtClean="0"/>
              <a:t>Having </a:t>
            </a:r>
            <a:r>
              <a:rPr lang="en-US" dirty="0"/>
              <a:t>interesting and challenging work was identified as a significant value for this generation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believe Generation Xers want to change tried-and-true strategies and are </a:t>
            </a:r>
            <a:r>
              <a:rPr lang="en-US" dirty="0" smtClean="0"/>
              <a:t>impatient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0E6BE-66C5-4C83-B2A9-6AFA87A8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Generation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2BDE-6A18-4952-BF1B-C4B333038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100" dirty="0"/>
              <a:t>Born between 1965 and 1976  </a:t>
            </a:r>
          </a:p>
          <a:p>
            <a:r>
              <a:rPr lang="en-US" sz="2100" dirty="0"/>
              <a:t>Well-educated and media-savvy </a:t>
            </a:r>
          </a:p>
          <a:p>
            <a:r>
              <a:rPr lang="en-US" sz="2100" dirty="0"/>
              <a:t>Many of the nation's parents with children under age 18 are Gen Xers </a:t>
            </a:r>
          </a:p>
          <a:p>
            <a:r>
              <a:rPr lang="en-US" sz="2100" dirty="0"/>
              <a:t>Conflict between work and family is a Generation X problem just as it was for Baby Boomers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1828800" lvl="4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generation x">
            <a:extLst>
              <a:ext uri="{FF2B5EF4-FFF2-40B4-BE49-F238E27FC236}">
                <a16:creationId xmlns:a16="http://schemas.microsoft.com/office/drawing/2014/main" id="{F6B4CD2D-5F0C-43C3-8236-2B8BF3C5D8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r="37913" b="1"/>
          <a:stretch/>
        </p:blipFill>
        <p:spPr bwMode="auto">
          <a:xfrm>
            <a:off x="6091916" y="645106"/>
            <a:ext cx="545162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E6BE-66C5-4C83-B2A9-6AFA87A8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X Work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2BDE-6A18-4952-BF1B-C4B333038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study found Generation X preferred to work alone, and was more self-reliant and competitive, after controlling for gender, salary, and rank </a:t>
            </a:r>
            <a:endParaRPr lang="en-US" dirty="0" smtClean="0"/>
          </a:p>
          <a:p>
            <a:r>
              <a:rPr lang="en-US" dirty="0" smtClean="0"/>
              <a:t>Entrepreneurial </a:t>
            </a:r>
            <a:r>
              <a:rPr lang="en-US" dirty="0"/>
              <a:t>and often develop out-of-the-box and innovative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D87C7-F007-4C91-8F28-114BD9E18C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Identified as the generation most interested in extrinsic rewards, such as salary, material possessions, and prestige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believe Millennials are self-absorbed and </a:t>
            </a:r>
            <a:r>
              <a:rPr lang="en-US" dirty="0" smtClean="0"/>
              <a:t>spoiled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40F598D0-0F0E-4968-B1D9-18A8CA1544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9ED33622-15D2-4E4B-BD6A-604E6F0C21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8F2B4AA9-8625-42A4-A35C-D08B4B5977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8DC48271-8FB3-41F6-B59C-9B259D3D8D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BB796F2E-8BC6-4BC1-8654-F3CAC4E0F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CE77FC17-3BC6-42D4-9763-2752F87FBF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4918A71A-AED7-4F14-9BB0-D0C2195714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B21D4F9-D813-4E4F-A3E3-4F107BBA9D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4DEC9723-DD9D-46D0-A2F5-241C76034D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82979E29-0BC5-4E7B-99A9-47B6E3DDC7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F769BCF-F673-4CFF-8A95-87A84F25B2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0AAD3DF5-7E6E-4407-B68B-38D6A7180C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113E7BF-10C7-4448-8E77-E13F7D157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:a16="http://schemas.microsoft.com/office/drawing/2014/main" id="{A45A5D64-394A-4ABB-938B-187FE2880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6DA75D72-CB63-467A-B30B-407ECBAFEE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2EF1374-F5FE-4D95-8998-6219AB8D94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F9189B74-0722-49CD-B74C-828181E222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BFD4E0E1-0114-47F7-84AA-DDE8D9AF1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C16F5C4C-7D4C-49ED-B130-1F398AB839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D308A7F6-F8C6-42AE-971E-CB028A9C38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306C015B-8BC9-4594-9D06-8521B4A64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8A8EBD12-7A6A-45F8-B659-E43EF19B2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19856B3-6DAB-4B2F-9E37-5081209E4C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949D6AD6-7E14-477A-BEA1-DE6386908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C284209-3117-4AAD-B8F6-A9816FB77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29E1D2FF-07FA-46E2-8D64-F666BBFC93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:a16="http://schemas.microsoft.com/office/drawing/2014/main" id="{D927AF5C-4415-4C75-96FF-D34E2CF73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11">
            <a:extLst>
              <a:ext uri="{FF2B5EF4-FFF2-40B4-BE49-F238E27FC236}">
                <a16:creationId xmlns:a16="http://schemas.microsoft.com/office/drawing/2014/main" id="{DCCE0A12-FB20-4549-A76B-194AB069CD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056" name="Rectangle 102">
            <a:extLst>
              <a:ext uri="{FF2B5EF4-FFF2-40B4-BE49-F238E27FC236}">
                <a16:creationId xmlns:a16="http://schemas.microsoft.com/office/drawing/2014/main" id="{805BD0AB-A12A-4963-8C76-4A38A1650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57" name="Group 104">
            <a:extLst>
              <a:ext uri="{FF2B5EF4-FFF2-40B4-BE49-F238E27FC236}">
                <a16:creationId xmlns:a16="http://schemas.microsoft.com/office/drawing/2014/main" id="{655B02D4-6294-497A-A708-90ACD67F83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6B3C41F7-CBEA-4908-8E25-AC8A7BCF1D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B8BF375F-FD4B-477D-BA25-8F2031F18A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AEBA7461-225E-4E5A-8C46-74D021219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F421FF16-1B11-487F-B407-5A5B737E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B1BBED39-5525-4C40-A24B-2810E88E06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3DCD8707-12B8-4FE0-B80A-233D12E2A6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D0FA656A-979F-4DCF-82F6-FABD76CAA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649CDD36-E0C5-4003-9C55-E2AED585CA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7FB3F111-2E67-486F-BB28-9013CE29F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27F18B2E-BB1D-406E-842A-40A41CDD81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D0EA198E-D555-4E95-B9E6-A28FF561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94BC175F-403F-4912-9245-32C8585FBD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B037B3-D74C-4B0A-95FE-9AF3E319C2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30A82314-C2DE-40BC-B376-13EDF19217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A02AA774-EBEC-41A3-95DB-654083A9CD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BD518D6F-5F8A-42AE-8556-ABD164CD18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CF1F4805-40E2-4DC2-A7EF-1FAC036E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16D5AB62-DFEC-425A-9A6B-36371BA705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AE8141B8-5906-4679-B44A-6086395819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C65369F7-C17A-4B5C-B9AD-4A45C21DB6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17C51690-6D9B-4786-9269-F5CFDC2E4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C40EA0A9-B7D0-4575-ABFA-7BAD60BE90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40E5D1C1-9693-42A0-B02D-86EF38775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CB536BD4-42C2-456B-B59A-DA89381D9C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EB7777DD-476F-4C95-8EAA-D218F3910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A1C3A9-8B49-460B-A327-45F4957B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Xennials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4078ED-9F04-48FF-B8A1-048653944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Freeform 11">
            <a:extLst>
              <a:ext uri="{FF2B5EF4-FFF2-40B4-BE49-F238E27FC236}">
                <a16:creationId xmlns:a16="http://schemas.microsoft.com/office/drawing/2014/main" id="{6A6BEBE7-793B-4C6E-AC8C-219D8051C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A picture containing large, bear, water, sitting&#10;&#10;Description automatically generated">
            <a:extLst>
              <a:ext uri="{FF2B5EF4-FFF2-40B4-BE49-F238E27FC236}">
                <a16:creationId xmlns:a16="http://schemas.microsoft.com/office/drawing/2014/main" id="{AFD39059-1560-4FC5-BD08-44D781413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255" r="14273"/>
          <a:stretch/>
        </p:blipFill>
        <p:spPr>
          <a:xfrm>
            <a:off x="20" y="10"/>
            <a:ext cx="2725091" cy="3428990"/>
          </a:xfrm>
          <a:prstGeom prst="rect">
            <a:avLst/>
          </a:prstGeom>
        </p:spPr>
      </p:pic>
      <p:pic>
        <p:nvPicPr>
          <p:cNvPr id="2050" name="Picture 2" descr="Image result for jordan catalano">
            <a:extLst>
              <a:ext uri="{FF2B5EF4-FFF2-40B4-BE49-F238E27FC236}">
                <a16:creationId xmlns:a16="http://schemas.microsoft.com/office/drawing/2014/main" id="{4AC56BA5-931C-4FEE-A7E2-AC639C444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485"/>
          <a:stretch/>
        </p:blipFill>
        <p:spPr bwMode="auto">
          <a:xfrm>
            <a:off x="20" y="3429000"/>
            <a:ext cx="2717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0E98FA2-3F74-4225-8C84-E42A730EA9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273325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19CD-56BB-4A7A-9060-5D7E9A2E2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A "micro-generation" born between 1977 and 1985</a:t>
            </a:r>
          </a:p>
          <a:p>
            <a:r>
              <a:rPr lang="en-US" sz="1600" dirty="0"/>
              <a:t>Also called the "Oregon Trail Generation“ or the “Catalano Generation”</a:t>
            </a:r>
          </a:p>
          <a:p>
            <a:r>
              <a:rPr lang="en-US" sz="1600" dirty="0"/>
              <a:t>Also affected by the recession because of a combination of student-loan debt and job loss</a:t>
            </a:r>
          </a:p>
          <a:p>
            <a:r>
              <a:rPr lang="en-US" sz="1600" dirty="0"/>
              <a:t>Individuals from this generation aren’t nearly as cynical as the stereotypical Gen Xer, but also aren’t nearly as optimistic as the stereotypical millennial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						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86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basic stages of career development</a:t>
            </a:r>
          </a:p>
          <a:p>
            <a:r>
              <a:rPr lang="en-US" dirty="0" smtClean="0"/>
              <a:t>Name basic generational characteristics</a:t>
            </a:r>
          </a:p>
          <a:p>
            <a:r>
              <a:rPr lang="en-US" dirty="0" smtClean="0"/>
              <a:t>Discuss the intersection of careers and generations in the workplace</a:t>
            </a:r>
          </a:p>
          <a:p>
            <a:r>
              <a:rPr lang="en-US" dirty="0" smtClean="0"/>
              <a:t>Apply to service delivery in your counseling center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C3A9-8B49-460B-A327-45F4957B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Xennials</a:t>
            </a:r>
            <a:r>
              <a:rPr lang="en-US" dirty="0"/>
              <a:t> Work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19CD-56BB-4A7A-9060-5D7E9A2E2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highly adaptive and eager to learn due to coming of age during the dawn of technology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be strong intergenerational-mediators due microgeneration status and the overlap this </a:t>
            </a:r>
            <a:r>
              <a:rPr lang="en-US" dirty="0" smtClean="0"/>
              <a:t>entails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60F5-5689-46BC-B967-FB14AED7B5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as team players, and capable of striking a work-life balance due to experiencing life before technology, as compared to Millennial </a:t>
            </a:r>
            <a:r>
              <a:rPr lang="en-US" dirty="0" smtClean="0"/>
              <a:t>counterparts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EE0D-632E-4518-93B5-D19BEB8D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Millennials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F97B-B5D7-483E-B5C9-EDE37C92A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Born Mid-1980s to Mid-1990s</a:t>
            </a:r>
          </a:p>
          <a:p>
            <a:r>
              <a:rPr lang="en-US" dirty="0"/>
              <a:t>Most Millennials began their careers in the midst of the Great Recession and its aftermath</a:t>
            </a:r>
          </a:p>
          <a:p>
            <a:r>
              <a:rPr lang="en-US" dirty="0"/>
              <a:t>Many are burdened by student loan debt, and may be struggling to get ahead</a:t>
            </a:r>
          </a:p>
          <a:p>
            <a:r>
              <a:rPr lang="en-US" dirty="0"/>
              <a:t>Many Millennials have postponed marriage, delayed childbearing, and resisted buying homes due to financial difficulties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			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A8A45CB-3783-45DA-B0ED-D3F24E6D2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1916" y="1442684"/>
            <a:ext cx="5451627" cy="36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EE0D-632E-4518-93B5-D19BEB8D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 Work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F97B-B5D7-483E-B5C9-EDE37C92A8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Reduced importance of work-life balance from previous generations </a:t>
            </a:r>
          </a:p>
          <a:p>
            <a:r>
              <a:rPr lang="en-US" dirty="0" smtClean="0"/>
              <a:t>Identified </a:t>
            </a:r>
            <a:r>
              <a:rPr lang="en-US" dirty="0"/>
              <a:t>as least engaged at work generation </a:t>
            </a:r>
            <a:endParaRPr lang="en-US" dirty="0" smtClean="0"/>
          </a:p>
          <a:p>
            <a:r>
              <a:rPr lang="en-US" dirty="0" smtClean="0"/>
              <a:t>Desire </a:t>
            </a:r>
            <a:r>
              <a:rPr lang="en-US" dirty="0"/>
              <a:t>work that is “fun” to increase engagement, as well as flexibility in when, where, and how work is </a:t>
            </a:r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9D8DE-DD05-43A6-B431-4DEDF08EA3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May prefer leaders promoting individual fulfillment over task or organizational success </a:t>
            </a:r>
            <a:endParaRPr lang="en-US" dirty="0" smtClean="0"/>
          </a:p>
          <a:p>
            <a:r>
              <a:rPr lang="en-US" dirty="0" smtClean="0"/>
              <a:t>Identified </a:t>
            </a:r>
            <a:r>
              <a:rPr lang="en-US" dirty="0"/>
              <a:t>as the most digitally connected generation, these individuals are the most technologically adept and literate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believe that Generation Xers are pessimistic and </a:t>
            </a:r>
            <a:r>
              <a:rPr lang="en-US" dirty="0" smtClean="0"/>
              <a:t>distrustful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EE0D-632E-4518-93B5-D19BEB8D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Generation Z or iGeneration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F97B-B5D7-483E-B5C9-EDE37C92A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Born Mid-1990s to 2010</a:t>
            </a:r>
          </a:p>
          <a:p>
            <a:r>
              <a:rPr lang="en-US" dirty="0">
                <a:solidFill>
                  <a:srgbClr val="000000"/>
                </a:solidFill>
              </a:rPr>
              <a:t>Too young to be employed in college counseling centers currently, so this generation has not been included for consideration</a:t>
            </a:r>
          </a:p>
          <a:p>
            <a:r>
              <a:rPr lang="en-US" dirty="0">
                <a:solidFill>
                  <a:srgbClr val="000000"/>
                </a:solidFill>
              </a:rPr>
              <a:t>Increased consideration in future years will be necessary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				</a:t>
            </a:r>
          </a:p>
          <a:p>
            <a:pPr marL="1828800" lvl="4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A picture containing photo, different, various, food&#10;&#10;Description automatically generated">
            <a:extLst>
              <a:ext uri="{FF2B5EF4-FFF2-40B4-BE49-F238E27FC236}">
                <a16:creationId xmlns:a16="http://schemas.microsoft.com/office/drawing/2014/main" id="{2962A430-B2A9-4555-BE1F-103E749CFB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740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FE12-5078-4031-B74F-FB5108AB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works in your counseling center?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2EF27C5-9C25-46AB-A6C0-3534D433C0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178" b="21178"/>
          <a:stretch>
            <a:fillRect/>
          </a:stretch>
        </p:blipFill>
        <p:spPr>
          <a:xfrm>
            <a:off x="2589212" y="518160"/>
            <a:ext cx="8915400" cy="39717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51F78-A1A6-42FC-9927-FE7FB76A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4" y="843148"/>
            <a:ext cx="8015844" cy="5683698"/>
          </a:xfrm>
        </p:spPr>
      </p:pic>
    </p:spTree>
    <p:extLst>
      <p:ext uri="{BB962C8B-B14F-4D97-AF65-F5344CB8AC3E}">
        <p14:creationId xmlns:p14="http://schemas.microsoft.com/office/powerpoint/2010/main" val="3013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generational conflicts in your counseling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Turnover:  there is an actual dollar amount associated with the cost of hiring, processing and training a new employee</a:t>
            </a:r>
          </a:p>
          <a:p>
            <a:r>
              <a:rPr lang="en-US" dirty="0" smtClean="0"/>
              <a:t>Absenteeism: Unscheduled days off to avoid conflicts</a:t>
            </a:r>
          </a:p>
          <a:p>
            <a:r>
              <a:rPr lang="en-US" dirty="0" smtClean="0"/>
              <a:t>Wasted Time: Employees spend up to 2.8 hours daily avoiding tasks, it can be related to conflicts with generations  </a:t>
            </a:r>
          </a:p>
          <a:p>
            <a:r>
              <a:rPr lang="en-US" dirty="0" smtClean="0"/>
              <a:t>Reduced Productivity: When generations are not communicating effectively quality falls</a:t>
            </a:r>
          </a:p>
          <a:p>
            <a:r>
              <a:rPr lang="en-US" dirty="0" smtClean="0"/>
              <a:t>Legal Costs: If there are lawsuits filed related to conflicts, HR issues, personnel problems or problems </a:t>
            </a:r>
          </a:p>
          <a:p>
            <a:r>
              <a:rPr lang="en-US" dirty="0" smtClean="0"/>
              <a:t>Soft Costs: All those variable that affect the bottom line – such as low morale, poor problem solving, negative reputation,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</a:t>
            </a:r>
            <a:r>
              <a:rPr lang="en-US" i="1" dirty="0" smtClean="0"/>
              <a:t>Others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others perceive us?</a:t>
            </a:r>
          </a:p>
          <a:p>
            <a:r>
              <a:rPr lang="en-US" dirty="0" smtClean="0"/>
              <a:t>W.V. Dept. Transportation e-Learning series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working with other </a:t>
            </a:r>
            <a:r>
              <a:rPr lang="en-US" dirty="0"/>
              <a:t>g</a:t>
            </a:r>
            <a:r>
              <a:rPr lang="en-US" dirty="0" smtClean="0"/>
              <a:t>enerations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the “Charts” handout from WV Dept. of Transportation training program </a:t>
            </a:r>
          </a:p>
          <a:p>
            <a:r>
              <a:rPr lang="en-US" dirty="0" smtClean="0"/>
              <a:t>How can you make routine changes and how can you make systemic changes in your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Summary/Questions/Discussion </a:t>
            </a:r>
            <a:endParaRPr lang="en-US" dirty="0"/>
          </a:p>
        </p:txBody>
      </p:sp>
      <p:pic>
        <p:nvPicPr>
          <p:cNvPr id="4" name="Content Placeholder 3" descr="Principal's Point of View: The Three Question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5" y="1905000"/>
            <a:ext cx="5079320" cy="4317422"/>
          </a:xfrm>
        </p:spPr>
      </p:pic>
    </p:spTree>
    <p:extLst>
      <p:ext uri="{BB962C8B-B14F-4D97-AF65-F5344CB8AC3E}">
        <p14:creationId xmlns:p14="http://schemas.microsoft.com/office/powerpoint/2010/main" val="25984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</a:t>
            </a:r>
            <a:br>
              <a:rPr lang="en-US" dirty="0" smtClean="0"/>
            </a:br>
            <a:r>
              <a:rPr lang="en-US" dirty="0" smtClean="0"/>
              <a:t>How does this fit with this conference?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 matter what your job or your industry, no matter what your generation, you are part of the biggest demographic shift the workplace has ever seen” (Generational Edge, 2020)</a:t>
            </a:r>
          </a:p>
          <a:p>
            <a:r>
              <a:rPr lang="en-US" dirty="0" smtClean="0">
                <a:hlinkClick r:id="rId3"/>
              </a:rPr>
              <a:t>www.generationaledge.com</a:t>
            </a:r>
            <a:endParaRPr lang="en-US" dirty="0" smtClean="0"/>
          </a:p>
          <a:p>
            <a:r>
              <a:rPr lang="en-US" dirty="0" smtClean="0"/>
              <a:t>“Old School” ways of looking at career and work – linear career development models </a:t>
            </a:r>
          </a:p>
          <a:p>
            <a:r>
              <a:rPr lang="en-US" dirty="0" smtClean="0"/>
              <a:t>“The New Generational Landscape”</a:t>
            </a:r>
          </a:p>
          <a:p>
            <a:r>
              <a:rPr lang="en-US" dirty="0" smtClean="0"/>
              <a:t>How is your counseling center running???????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8F1E-2481-4472-A421-B07473AD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13D0-2AA2-4A9F-A346-121EE1CB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0417"/>
            <a:ext cx="8915400" cy="4976261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BlessingWhite</a:t>
            </a:r>
            <a:r>
              <a:rPr lang="en-US" dirty="0"/>
              <a:t>, Inc. (2011). </a:t>
            </a:r>
            <a:r>
              <a:rPr lang="en-US" i="1" dirty="0"/>
              <a:t>Employee engagement report 2011. Beyond the numbers: A practical approach for individuals, managers, and executives. </a:t>
            </a:r>
            <a:r>
              <a:rPr lang="en-US" dirty="0"/>
              <a:t>Retrieved from http://www.blessingwhite.com/eee_report.asp</a:t>
            </a:r>
          </a:p>
          <a:p>
            <a:r>
              <a:rPr lang="en-US" dirty="0" err="1"/>
              <a:t>Dittman</a:t>
            </a:r>
            <a:r>
              <a:rPr lang="en-US" dirty="0"/>
              <a:t>, M. (2005). Generational differences at work. </a:t>
            </a:r>
            <a:r>
              <a:rPr lang="en-US" i="1" dirty="0"/>
              <a:t>Monitor, 36(6), </a:t>
            </a:r>
            <a:r>
              <a:rPr lang="en-US" dirty="0"/>
              <a:t>54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Employee Development Systems, Inc. (2012). Marcia &amp; Personal Effectiveness, June 14, 2012. </a:t>
            </a:r>
            <a:r>
              <a:rPr lang="en-US" i="1" dirty="0" smtClean="0"/>
              <a:t>Career Development Quiz</a:t>
            </a:r>
            <a:r>
              <a:rPr lang="en-US" dirty="0" smtClean="0"/>
              <a:t>, retrieved on 1/31/2020 from </a:t>
            </a:r>
            <a:r>
              <a:rPr lang="en-US" u="sng" dirty="0">
                <a:hlinkClick r:id="rId3"/>
              </a:rPr>
              <a:t>http://www.employeedevelopmentsystems.com/2012/06/career-development-quiz</a:t>
            </a:r>
            <a:r>
              <a:rPr lang="en-US" u="sng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 err="1"/>
              <a:t>Erts</a:t>
            </a:r>
            <a:r>
              <a:rPr lang="en-US" dirty="0"/>
              <a:t>, N. (2019). </a:t>
            </a:r>
            <a:r>
              <a:rPr lang="en-US" i="1" dirty="0"/>
              <a:t>Ignore </a:t>
            </a:r>
            <a:r>
              <a:rPr lang="en-US" i="1" dirty="0" err="1"/>
              <a:t>xennials</a:t>
            </a:r>
            <a:r>
              <a:rPr lang="en-US" i="1" dirty="0"/>
              <a:t> at your peril. </a:t>
            </a:r>
            <a:r>
              <a:rPr lang="en-US" dirty="0"/>
              <a:t>Retrieved from https://startupstash.com/the-xennials-and-why-they-matter/</a:t>
            </a:r>
          </a:p>
          <a:p>
            <a:r>
              <a:rPr lang="en-US" dirty="0" err="1"/>
              <a:t>Lebowitz</a:t>
            </a:r>
            <a:r>
              <a:rPr lang="en-US" dirty="0"/>
              <a:t>, S &amp; Akhtar, A. (2019). There's a term for people born in the early '80s who don't feel like a millennial or a Gen Xer. Here's everything we know about it. Retrieved from https://www.businessinsider.com/xennials-born-between-millennials-and-gen-x-2017-11</a:t>
            </a:r>
          </a:p>
          <a:p>
            <a:r>
              <a:rPr lang="en-US" dirty="0"/>
              <a:t>Lyons, S &amp; </a:t>
            </a:r>
            <a:r>
              <a:rPr lang="en-US" dirty="0" err="1"/>
              <a:t>Kuron</a:t>
            </a:r>
            <a:r>
              <a:rPr lang="en-US" dirty="0"/>
              <a:t>, L. (2013). Generational differences in the workplace: A review of the evidence and directions for future research. </a:t>
            </a:r>
            <a:r>
              <a:rPr lang="en-US" i="1" dirty="0"/>
              <a:t>Journal of Organizational Behavior, 35</a:t>
            </a:r>
            <a:r>
              <a:rPr lang="en-US" dirty="0"/>
              <a:t>, S139-S157. </a:t>
            </a:r>
            <a:r>
              <a:rPr lang="en-US" dirty="0" err="1"/>
              <a:t>doi</a:t>
            </a:r>
            <a:r>
              <a:rPr lang="en-US" dirty="0"/>
              <a:t>: 10.1002/job.1913</a:t>
            </a:r>
          </a:p>
          <a:p>
            <a:r>
              <a:rPr lang="en-US" dirty="0"/>
              <a:t>Lyons, S., Duxbury, L., &amp; Higgins, C. (2005). </a:t>
            </a:r>
            <a:r>
              <a:rPr lang="en-US" i="1" dirty="0"/>
              <a:t>An empirical assessment of generational differences in work-related values. </a:t>
            </a:r>
            <a:r>
              <a:rPr lang="en-US" dirty="0"/>
              <a:t>Paper presented at the annual meeting of the Administrative Sciences Association of Canada, Toronto, Ontario, Canada.</a:t>
            </a:r>
          </a:p>
          <a:p>
            <a:r>
              <a:rPr lang="en-US" dirty="0"/>
              <a:t>New Strategist Press. (2018).</a:t>
            </a:r>
            <a:r>
              <a:rPr lang="en-US" i="1" dirty="0"/>
              <a:t> American Generations : Who They Are &amp; How They Live </a:t>
            </a:r>
            <a:r>
              <a:rPr lang="en-US" dirty="0"/>
              <a:t>(Vol. 9th edition). East Patchogue, New York: New Strategist Press, LLC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Newwire.com (2017). Multigenerational leadership reduces generational workforce conflict (January 17, 2017). Retrieved on 2/21/2020 from : </a:t>
            </a:r>
            <a:r>
              <a:rPr lang="en-US" dirty="0" smtClean="0">
                <a:hlinkClick r:id="rId4"/>
              </a:rPr>
              <a:t>http://newswire.com/news/multigenerational-leadership-reduces-generational-workforce-conflict-18476771</a:t>
            </a:r>
            <a:endParaRPr lang="en-US" dirty="0" smtClean="0"/>
          </a:p>
          <a:p>
            <a:r>
              <a:rPr lang="en-US" dirty="0" smtClean="0"/>
              <a:t>NZ Careers. </a:t>
            </a:r>
            <a:r>
              <a:rPr lang="en-US" i="1" dirty="0" smtClean="0"/>
              <a:t>Career development: Theories and models, Donald Super Developmental Self-Concept.</a:t>
            </a:r>
            <a:r>
              <a:rPr lang="en-US" dirty="0" smtClean="0"/>
              <a:t> Retrieved  on 2/12/2020 from </a:t>
            </a:r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www.careers.govt.nz/assets/pages/docs/career-theory-model-super-20170501.pdf</a:t>
            </a:r>
            <a:endParaRPr lang="en-US" u="sng" dirty="0" smtClean="0"/>
          </a:p>
          <a:p>
            <a:r>
              <a:rPr lang="en-US" dirty="0"/>
              <a:t>NZ Careers. </a:t>
            </a:r>
            <a:r>
              <a:rPr lang="en-US" i="1" dirty="0"/>
              <a:t>Career development: </a:t>
            </a:r>
            <a:r>
              <a:rPr lang="en-US" i="1" dirty="0" smtClean="0"/>
              <a:t>Super’s Theory.</a:t>
            </a:r>
            <a:r>
              <a:rPr lang="en-US" dirty="0" smtClean="0"/>
              <a:t> </a:t>
            </a:r>
            <a:r>
              <a:rPr lang="en-US" dirty="0"/>
              <a:t>Retrieved  on 2/12/2020 </a:t>
            </a:r>
            <a:r>
              <a:rPr lang="en-US" dirty="0" smtClean="0"/>
              <a:t>from </a:t>
            </a:r>
            <a:r>
              <a:rPr lang="en-US" u="sng" dirty="0">
                <a:hlinkClick r:id="rId6"/>
              </a:rPr>
              <a:t>https://www.careers.govt.nz/resources/career-practice/career-theory-models/supers-theory</a:t>
            </a:r>
            <a:r>
              <a:rPr lang="en-US" u="sng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err="1" smtClean="0"/>
              <a:t>Pendell</a:t>
            </a:r>
            <a:r>
              <a:rPr lang="en-US" dirty="0" smtClean="0"/>
              <a:t>, R. &amp; </a:t>
            </a:r>
            <a:r>
              <a:rPr lang="en-US" dirty="0" err="1" smtClean="0"/>
              <a:t>Ott</a:t>
            </a:r>
            <a:r>
              <a:rPr lang="en-US" dirty="0" smtClean="0"/>
              <a:t>, B. (2018). 7 Ways to use Clifton Strengths to improve your employee experience strategy. </a:t>
            </a:r>
            <a:r>
              <a:rPr lang="en-US" i="1" dirty="0" smtClean="0"/>
              <a:t>Gallup: Workplace Oct. 22, 2018. </a:t>
            </a:r>
            <a:r>
              <a:rPr lang="en-US" dirty="0" smtClean="0"/>
              <a:t>Retrieved on 2/21/2020 from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www.gallup.com/workplace/243791/ways-cliftonstrengths-improve-employee-experience-strategy.aspx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Seketa</a:t>
            </a:r>
            <a:r>
              <a:rPr lang="en-US" dirty="0"/>
              <a:t>, K. (2019). Understanding the employee </a:t>
            </a:r>
            <a:r>
              <a:rPr lang="en-US" dirty="0" err="1"/>
              <a:t>lifecycye</a:t>
            </a:r>
            <a:r>
              <a:rPr lang="en-US" dirty="0"/>
              <a:t> helps attract – and retain –talent. </a:t>
            </a:r>
            <a:r>
              <a:rPr lang="en-US" i="1" dirty="0"/>
              <a:t>Brand, Leadership July 2, 2019. </a:t>
            </a:r>
            <a:r>
              <a:rPr lang="en-US" dirty="0"/>
              <a:t>Retrieved on 2/21/2020 from </a:t>
            </a:r>
            <a:r>
              <a:rPr lang="en-US" u="sng" dirty="0">
                <a:hlinkClick r:id="rId3"/>
              </a:rPr>
              <a:t>https://elementthree.com/blog/employee-lifecycle-attracts-and-retains-talent</a:t>
            </a:r>
            <a:r>
              <a:rPr lang="en-US" u="sng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Sesangthong</a:t>
            </a:r>
            <a:r>
              <a:rPr lang="en-US" dirty="0"/>
              <a:t>, T. (2009). </a:t>
            </a:r>
            <a:r>
              <a:rPr lang="en-US" i="1" dirty="0"/>
              <a:t>Which Generation Am I? A Personality Quiz. http:ectd.du.edu/uploads/19833130.pdf</a:t>
            </a:r>
            <a:endParaRPr lang="en-US" dirty="0"/>
          </a:p>
          <a:p>
            <a:r>
              <a:rPr lang="en-US" dirty="0"/>
              <a:t>Sirias, D., Karp, H.B., &amp; </a:t>
            </a:r>
            <a:r>
              <a:rPr lang="en-US" dirty="0" err="1"/>
              <a:t>Brotherton</a:t>
            </a:r>
            <a:r>
              <a:rPr lang="en-US" dirty="0"/>
              <a:t>, T. (2007). Comparing the levels of individualism/collectivism between Baby Boomers and Generation X: Implications for teamwork. </a:t>
            </a:r>
            <a:r>
              <a:rPr lang="en-US" i="1" dirty="0"/>
              <a:t>Management Research News, 30, </a:t>
            </a:r>
            <a:r>
              <a:rPr lang="en-US" dirty="0"/>
              <a:t>749-761.</a:t>
            </a:r>
          </a:p>
          <a:p>
            <a:r>
              <a:rPr lang="en-US" dirty="0" err="1"/>
              <a:t>Solnet</a:t>
            </a:r>
            <a:r>
              <a:rPr lang="en-US" dirty="0"/>
              <a:t>, D. &amp; Hood, A. (2008). Generation Y as hospitality industry employees: An examination of work attitude differences. Queensland, Australia: University of Queensland. Retrieved from http://www.tourism.uq.edu.au/docs/GenY_Report.pdf</a:t>
            </a:r>
          </a:p>
          <a:p>
            <a:r>
              <a:rPr lang="en-US" dirty="0" err="1"/>
              <a:t>Tolbize</a:t>
            </a:r>
            <a:r>
              <a:rPr lang="en-US" dirty="0"/>
              <a:t>, A. (2008). </a:t>
            </a:r>
            <a:r>
              <a:rPr lang="en-US" i="1" dirty="0"/>
              <a:t>Generational differences in the workplace. </a:t>
            </a:r>
            <a:r>
              <a:rPr lang="en-US" dirty="0"/>
              <a:t>Minnesota, USA: University of Minnesota. Retrieved from http://rtc.umn.edu/docs/2_18_Gen_diff_workplace.pdf</a:t>
            </a:r>
          </a:p>
          <a:p>
            <a:r>
              <a:rPr lang="en-US" dirty="0" err="1"/>
              <a:t>Tulga</a:t>
            </a:r>
            <a:r>
              <a:rPr lang="en-US" dirty="0"/>
              <a:t>, B. (2009). </a:t>
            </a:r>
            <a:r>
              <a:rPr lang="en-US" i="1" dirty="0"/>
              <a:t>Not everyone gets a trophy: How to manage Generation Y. </a:t>
            </a:r>
            <a:r>
              <a:rPr lang="en-US" dirty="0"/>
              <a:t>San Francisco, CA: </a:t>
            </a:r>
            <a:r>
              <a:rPr lang="en-US" dirty="0" err="1"/>
              <a:t>Jossey</a:t>
            </a:r>
            <a:r>
              <a:rPr lang="en-US" dirty="0"/>
              <a:t>-Bass.</a:t>
            </a:r>
          </a:p>
          <a:p>
            <a:r>
              <a:rPr lang="en-US" dirty="0" err="1"/>
              <a:t>Twenge</a:t>
            </a:r>
            <a:r>
              <a:rPr lang="en-US" dirty="0"/>
              <a:t>, J.M., Campbell, S.M., Hoffman, B.J., &amp; Lance, C.E. (2010). Generational differences in work values: Leisure and extrinsic values increasing, social and intrinsic values decreasing. </a:t>
            </a:r>
            <a:r>
              <a:rPr lang="en-US" i="1" dirty="0"/>
              <a:t>Journal of Management, 36, </a:t>
            </a:r>
            <a:r>
              <a:rPr lang="en-US" dirty="0"/>
              <a:t>1117-1142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West Virginia Dept. of Transportation (2017). </a:t>
            </a:r>
            <a:r>
              <a:rPr lang="en-US" i="1" dirty="0" smtClean="0"/>
              <a:t>Instructor's Guide, e-Learning Courses: Aug. 2017.  </a:t>
            </a:r>
            <a:r>
              <a:rPr lang="en-US" dirty="0" smtClean="0"/>
              <a:t>Retrieved on 2/21/2020 from</a:t>
            </a:r>
            <a:r>
              <a:rPr lang="en-US" u="sng" dirty="0">
                <a:hlinkClick r:id="rId4"/>
              </a:rPr>
              <a:t> http://</a:t>
            </a:r>
            <a:r>
              <a:rPr lang="en-US" u="sng" dirty="0" smtClean="0">
                <a:hlinkClick r:id="rId4"/>
              </a:rPr>
              <a:t>transportation.wv.gov/highways/training/Documents/InstructorGuideGenerations.pdf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Yrle</a:t>
            </a:r>
            <a:r>
              <a:rPr lang="en-US" dirty="0"/>
              <a:t>, </a:t>
            </a:r>
            <a:r>
              <a:rPr lang="en-US" dirty="0" err="1"/>
              <a:t>A.c</a:t>
            </a:r>
            <a:r>
              <a:rPr lang="en-US" dirty="0"/>
              <a:t>., Hartman, S.J., &amp; Payne, D.M. (2005). Generation X: Acceptance of others and teamwork implications. </a:t>
            </a:r>
            <a:r>
              <a:rPr lang="en-US" i="1" dirty="0"/>
              <a:t>Team Performance Management, 11, </a:t>
            </a:r>
            <a:r>
              <a:rPr lang="en-US" dirty="0"/>
              <a:t>188-199.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89213" y="5367338"/>
            <a:ext cx="8915400" cy="493712"/>
          </a:xfrm>
        </p:spPr>
        <p:txBody>
          <a:bodyPr/>
          <a:lstStyle/>
          <a:p>
            <a:pPr algn="ctr"/>
            <a:r>
              <a:rPr lang="en-US" dirty="0" smtClean="0"/>
              <a:t>Life-Career Rainbow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b="1908"/>
          <a:stretch>
            <a:fillRect/>
          </a:stretch>
        </p:blipFill>
        <p:spPr>
          <a:xfrm>
            <a:off x="1287853" y="634964"/>
            <a:ext cx="10216759" cy="473237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E300-4554-4340-B814-BB659BAD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fit in your career stages?</a:t>
            </a:r>
          </a:p>
          <a:p>
            <a:r>
              <a:rPr lang="en-US" dirty="0" smtClean="0"/>
              <a:t>What are your honest thoughts and feelings about your work environment?</a:t>
            </a:r>
          </a:p>
          <a:p>
            <a:r>
              <a:rPr lang="en-US" i="1" dirty="0" smtClean="0"/>
              <a:t>Looking Deeper at Your Career Development</a:t>
            </a:r>
            <a:r>
              <a:rPr lang="en-US" dirty="0" smtClean="0"/>
              <a:t> (1-10)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84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Career-(child/adolescence) Development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Ages 0-14</a:t>
            </a:r>
          </a:p>
          <a:p>
            <a:r>
              <a:rPr lang="en-US" dirty="0" smtClean="0"/>
              <a:t>Development of self concept, attitudes, needs and the general world of work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Ages 15-24</a:t>
            </a:r>
          </a:p>
          <a:p>
            <a:r>
              <a:rPr lang="en-US" dirty="0" smtClean="0"/>
              <a:t>“Trying Out”  through classes, work, experiences and hobbies</a:t>
            </a:r>
          </a:p>
          <a:p>
            <a:r>
              <a:rPr lang="en-US" dirty="0" smtClean="0"/>
              <a:t>Tentative choice and skill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Career-</a:t>
            </a:r>
            <a:r>
              <a:rPr lang="en-US" dirty="0" smtClean="0"/>
              <a:t>(adult) </a:t>
            </a:r>
            <a:r>
              <a:rPr lang="en-US" dirty="0"/>
              <a:t>Development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Establishment	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Ages 25-44</a:t>
            </a:r>
          </a:p>
          <a:p>
            <a:r>
              <a:rPr lang="en-US" dirty="0" smtClean="0"/>
              <a:t>Entry level skill building and stabilization</a:t>
            </a:r>
            <a:r>
              <a:rPr lang="en-US" dirty="0"/>
              <a:t> </a:t>
            </a:r>
            <a:r>
              <a:rPr lang="en-US" dirty="0" smtClean="0"/>
              <a:t>through work experiences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Ages 45-64</a:t>
            </a:r>
          </a:p>
          <a:p>
            <a:r>
              <a:rPr lang="en-US" dirty="0" smtClean="0"/>
              <a:t>Continual adjustment process to improve 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Career-(</a:t>
            </a:r>
            <a:r>
              <a:rPr lang="en-US" dirty="0" smtClean="0"/>
              <a:t>adult/retirement &amp; change) </a:t>
            </a:r>
            <a:r>
              <a:rPr lang="en-US" dirty="0"/>
              <a:t>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Ages 65 and up</a:t>
            </a:r>
          </a:p>
          <a:p>
            <a:r>
              <a:rPr lang="en-US" dirty="0" smtClean="0"/>
              <a:t>Reduced work load</a:t>
            </a:r>
          </a:p>
          <a:p>
            <a:r>
              <a:rPr lang="en-US" dirty="0" smtClean="0"/>
              <a:t>Prepare for retirement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816925"/>
            <a:ext cx="3999001" cy="728812"/>
          </a:xfrm>
        </p:spPr>
        <p:txBody>
          <a:bodyPr/>
          <a:lstStyle/>
          <a:p>
            <a:r>
              <a:rPr lang="en-US" dirty="0" smtClean="0"/>
              <a:t>Career Maturity and/or Second Careers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Extent to which a person has mastered career tasks important to their development level</a:t>
            </a:r>
          </a:p>
          <a:p>
            <a:r>
              <a:rPr lang="en-US" dirty="0" smtClean="0"/>
              <a:t>Be set aside from others (in family or community of origin)</a:t>
            </a:r>
          </a:p>
          <a:p>
            <a:r>
              <a:rPr lang="en-US" dirty="0" smtClean="0"/>
              <a:t>Self-fulfillment</a:t>
            </a:r>
          </a:p>
          <a:p>
            <a:r>
              <a:rPr lang="en-US" dirty="0" smtClean="0"/>
              <a:t>Change in work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46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Developmental tasks at the different stages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62153"/>
              </p:ext>
            </p:extLst>
          </p:nvPr>
        </p:nvGraphicFramePr>
        <p:xfrm>
          <a:off x="1923801" y="1448790"/>
          <a:ext cx="9464632" cy="5021425"/>
        </p:xfrm>
        <a:graphic>
          <a:graphicData uri="http://schemas.openxmlformats.org/drawingml/2006/table">
            <a:tbl>
              <a:tblPr/>
              <a:tblGrid>
                <a:gridCol w="1596416">
                  <a:extLst>
                    <a:ext uri="{9D8B030D-6E8A-4147-A177-3AD203B41FA5}">
                      <a16:colId xmlns:a16="http://schemas.microsoft.com/office/drawing/2014/main" val="269308544"/>
                    </a:ext>
                  </a:extLst>
                </a:gridCol>
                <a:gridCol w="1894931">
                  <a:extLst>
                    <a:ext uri="{9D8B030D-6E8A-4147-A177-3AD203B41FA5}">
                      <a16:colId xmlns:a16="http://schemas.microsoft.com/office/drawing/2014/main" val="2777259487"/>
                    </a:ext>
                  </a:extLst>
                </a:gridCol>
                <a:gridCol w="1971304">
                  <a:extLst>
                    <a:ext uri="{9D8B030D-6E8A-4147-A177-3AD203B41FA5}">
                      <a16:colId xmlns:a16="http://schemas.microsoft.com/office/drawing/2014/main" val="226571798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234265362"/>
                    </a:ext>
                  </a:extLst>
                </a:gridCol>
                <a:gridCol w="1911924">
                  <a:extLst>
                    <a:ext uri="{9D8B030D-6E8A-4147-A177-3AD203B41FA5}">
                      <a16:colId xmlns:a16="http://schemas.microsoft.com/office/drawing/2014/main" val="3997873963"/>
                    </a:ext>
                  </a:extLst>
                </a:gridCol>
              </a:tblGrid>
              <a:tr h="641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effectLst/>
                          <a:latin typeface="MullerBold"/>
                        </a:rPr>
                        <a:t>Life stage</a:t>
                      </a:r>
                    </a:p>
                  </a:txBody>
                  <a:tcPr marL="42091" marR="42091" marT="42091" marB="4209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effectLst/>
                          <a:latin typeface="MullerBold"/>
                        </a:rPr>
                        <a:t>Adolescence 14-25</a:t>
                      </a:r>
                    </a:p>
                  </a:txBody>
                  <a:tcPr marL="42091" marR="42091" marT="42091" marB="4209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effectLst/>
                          <a:latin typeface="MullerBold"/>
                        </a:rPr>
                        <a:t>Early adulthood 25-45</a:t>
                      </a:r>
                    </a:p>
                  </a:txBody>
                  <a:tcPr marL="42091" marR="42091" marT="42091" marB="4209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effectLst/>
                          <a:latin typeface="MullerBold"/>
                        </a:rPr>
                        <a:t>Middle adulthood 45-65</a:t>
                      </a:r>
                    </a:p>
                  </a:txBody>
                  <a:tcPr marL="42091" marR="42091" marT="42091" marB="4209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effectLst/>
                          <a:latin typeface="MullerBold"/>
                        </a:rPr>
                        <a:t>Late adulthood 65+</a:t>
                      </a:r>
                    </a:p>
                  </a:txBody>
                  <a:tcPr marL="42091" marR="42091" marT="42091" marB="4209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157993"/>
                  </a:ext>
                </a:extLst>
              </a:tr>
              <a:tr h="839189">
                <a:tc>
                  <a:txBody>
                    <a:bodyPr/>
                    <a:lstStyle/>
                    <a:p>
                      <a:pPr fontAlgn="t"/>
                      <a:r>
                        <a:rPr lang="en-US" sz="1400" i="1" u="sng" dirty="0">
                          <a:effectLst/>
                        </a:rPr>
                        <a:t>Decline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Giving less time to hobbies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Reducing sports participation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Focusing on essentials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Reducing working hours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569132"/>
                  </a:ext>
                </a:extLst>
              </a:tr>
              <a:tr h="839189">
                <a:tc>
                  <a:txBody>
                    <a:bodyPr/>
                    <a:lstStyle/>
                    <a:p>
                      <a:pPr fontAlgn="t"/>
                      <a:r>
                        <a:rPr lang="en-US" sz="1400" i="1" u="sng" dirty="0">
                          <a:effectLst/>
                        </a:rPr>
                        <a:t>Maintenance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Verifying current occupational choice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Making occupational position secure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Holding one's own against competition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Keeping what one enjoys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99612"/>
                  </a:ext>
                </a:extLst>
              </a:tr>
              <a:tr h="839189">
                <a:tc>
                  <a:txBody>
                    <a:bodyPr/>
                    <a:lstStyle/>
                    <a:p>
                      <a:pPr fontAlgn="t"/>
                      <a:r>
                        <a:rPr lang="en-US" sz="1400" i="1" u="sng" dirty="0">
                          <a:effectLst/>
                        </a:rPr>
                        <a:t>Establishment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Getting started in a chosen field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Settling down in a suitable position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Developing new skills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Doing things one has wanted to do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127020"/>
                  </a:ext>
                </a:extLst>
              </a:tr>
              <a:tr h="839189">
                <a:tc>
                  <a:txBody>
                    <a:bodyPr/>
                    <a:lstStyle/>
                    <a:p>
                      <a:pPr fontAlgn="t"/>
                      <a:r>
                        <a:rPr lang="en-US" sz="1400" i="1" u="sng" dirty="0">
                          <a:effectLst/>
                        </a:rPr>
                        <a:t>Exploration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Learning more about opportunities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Finding desired opportunity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Identifying new tasks to work on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Finding a good retirement place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81323"/>
                  </a:ext>
                </a:extLst>
              </a:tr>
              <a:tr h="1023402">
                <a:tc>
                  <a:txBody>
                    <a:bodyPr/>
                    <a:lstStyle/>
                    <a:p>
                      <a:pPr fontAlgn="t"/>
                      <a:r>
                        <a:rPr lang="en-US" sz="1400" i="1" u="sng" dirty="0">
                          <a:effectLst/>
                        </a:rPr>
                        <a:t>Growth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Developing a realistic self-concept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Learning to relate to others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Accepting one's own limitations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Developing and valuing non-occupational roles</a:t>
                      </a:r>
                    </a:p>
                  </a:txBody>
                  <a:tcPr marL="42091" marR="42091" marT="42091" marB="420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58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0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2177</Words>
  <Application>Microsoft Office PowerPoint</Application>
  <PresentationFormat>Widescreen</PresentationFormat>
  <Paragraphs>263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MullerBold</vt:lpstr>
      <vt:lpstr>Wingdings</vt:lpstr>
      <vt:lpstr>Wingdings 3</vt:lpstr>
      <vt:lpstr>Wisp</vt:lpstr>
      <vt:lpstr>Exploring How Generational and Career Developmental Influences Intersect in College Counseling Centers</vt:lpstr>
      <vt:lpstr>Goals/Objectives</vt:lpstr>
      <vt:lpstr>Why this topic? How does this fit with this conference?</vt:lpstr>
      <vt:lpstr>Life-Career Rainbow</vt:lpstr>
      <vt:lpstr>Quiz</vt:lpstr>
      <vt:lpstr>Career-(child/adolescence) Development</vt:lpstr>
      <vt:lpstr>Career-(adult) Development</vt:lpstr>
      <vt:lpstr>Career-(adult/retirement &amp; change) Development</vt:lpstr>
      <vt:lpstr>Developmental tasks at the different stages</vt:lpstr>
      <vt:lpstr>Employee Life-Cycle</vt:lpstr>
      <vt:lpstr>Employee Life Cycle</vt:lpstr>
      <vt:lpstr>Employee Life-Cycle</vt:lpstr>
      <vt:lpstr>PowerPoint Presentation</vt:lpstr>
      <vt:lpstr>Some Facts: “New Generational Landscape”</vt:lpstr>
      <vt:lpstr>Baby Boomers</vt:lpstr>
      <vt:lpstr>Baby Boomers Work Style</vt:lpstr>
      <vt:lpstr>Generation X</vt:lpstr>
      <vt:lpstr>Generation X Work Style</vt:lpstr>
      <vt:lpstr>Xennials</vt:lpstr>
      <vt:lpstr>Xennials Work Style</vt:lpstr>
      <vt:lpstr>Millennials</vt:lpstr>
      <vt:lpstr>Millennials Work Style</vt:lpstr>
      <vt:lpstr>Generation Z or iGeneration</vt:lpstr>
      <vt:lpstr>Who works in your counseling center?</vt:lpstr>
      <vt:lpstr>PowerPoint Presentation</vt:lpstr>
      <vt:lpstr>The cost of generational conflicts in your counseling centers</vt:lpstr>
      <vt:lpstr>Communicating with Others</vt:lpstr>
      <vt:lpstr>Communication and working with other generations </vt:lpstr>
      <vt:lpstr>Summary/Questions/Discussion 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How Generational and Career Developmental Influences Intersect in College Counseling Centers</dc:title>
  <dc:creator>Briana Steele</dc:creator>
  <cp:lastModifiedBy>Nolan Cummings</cp:lastModifiedBy>
  <cp:revision>74</cp:revision>
  <cp:lastPrinted>2020-02-24T16:53:26Z</cp:lastPrinted>
  <dcterms:created xsi:type="dcterms:W3CDTF">2019-12-16T19:16:10Z</dcterms:created>
  <dcterms:modified xsi:type="dcterms:W3CDTF">2020-02-27T16:00:09Z</dcterms:modified>
</cp:coreProperties>
</file>